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85" r:id="rId18"/>
    <p:sldId id="273" r:id="rId19"/>
    <p:sldId id="284" r:id="rId20"/>
    <p:sldId id="274" r:id="rId21"/>
    <p:sldId id="281" r:id="rId22"/>
    <p:sldId id="282" r:id="rId23"/>
    <p:sldId id="283"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10" autoAdjust="0"/>
    <p:restoredTop sz="94660"/>
  </p:normalViewPr>
  <p:slideViewPr>
    <p:cSldViewPr>
      <p:cViewPr varScale="1">
        <p:scale>
          <a:sx n="69" d="100"/>
          <a:sy n="69" d="100"/>
        </p:scale>
        <p:origin x="-53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13399A-CF42-4F0F-B219-106830196648}" type="datetimeFigureOut">
              <a:rPr lang="en-US" smtClean="0"/>
              <a:pPr/>
              <a:t>7/6/2010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DAE565-1372-4C3E-84BD-1FF5FDD19F2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DAE565-1372-4C3E-84BD-1FF5FDD19F23}" type="slidenum">
              <a:rPr lang="en-US" smtClean="0"/>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DAE565-1372-4C3E-84BD-1FF5FDD19F23}" type="slidenum">
              <a:rPr lang="en-US" smtClean="0"/>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DAE565-1372-4C3E-84BD-1FF5FDD19F23}" type="slidenum">
              <a:rPr lang="en-US" smtClean="0"/>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DAE565-1372-4C3E-84BD-1FF5FDD19F23}" type="slidenum">
              <a:rPr lang="en-US" smtClean="0"/>
              <a:pPr/>
              <a:t>23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DAE565-1372-4C3E-84BD-1FF5FDD19F23}" type="slidenum">
              <a:rPr lang="en-US" smtClean="0"/>
              <a:pPr/>
              <a:t>24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DAE565-1372-4C3E-84BD-1FF5FDD19F2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68764F5-F8C4-41E2-8973-2B14C22ED928}" type="datetimeFigureOut">
              <a:rPr lang="en-US" smtClean="0"/>
              <a:pPr/>
              <a:t>7/6/2010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4BCF069-949C-415D-A54C-59839D16A28C}"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8764F5-F8C4-41E2-8973-2B14C22ED928}" type="datetimeFigureOut">
              <a:rPr lang="en-US" smtClean="0"/>
              <a:pPr/>
              <a:t>7/6/2010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4BCF069-949C-415D-A54C-59839D16A28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64BCF069-949C-415D-A54C-59839D16A28C}"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8764F5-F8C4-41E2-8973-2B14C22ED928}" type="datetimeFigureOut">
              <a:rPr lang="en-US" smtClean="0"/>
              <a:pPr/>
              <a:t>7/6/2010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68764F5-F8C4-41E2-8973-2B14C22ED928}" type="datetimeFigureOut">
              <a:rPr lang="en-US" smtClean="0"/>
              <a:pPr/>
              <a:t>7/6/2010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64BCF069-949C-415D-A54C-59839D16A28C}"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368764F5-F8C4-41E2-8973-2B14C22ED928}" type="datetimeFigureOut">
              <a:rPr lang="en-US" smtClean="0"/>
              <a:pPr/>
              <a:t>7/6/2010</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4BCF069-949C-415D-A54C-59839D16A28C}"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68764F5-F8C4-41E2-8973-2B14C22ED928}" type="datetimeFigureOut">
              <a:rPr lang="en-US" smtClean="0"/>
              <a:pPr/>
              <a:t>7/6/2010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4BCF069-949C-415D-A54C-59839D16A28C}"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8764F5-F8C4-41E2-8973-2B14C22ED928}" type="datetimeFigureOut">
              <a:rPr lang="en-US" smtClean="0"/>
              <a:pPr/>
              <a:t>7/6/2010</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4BCF069-949C-415D-A54C-59839D16A28C}"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68764F5-F8C4-41E2-8973-2B14C22ED928}" type="datetimeFigureOut">
              <a:rPr lang="en-US" smtClean="0"/>
              <a:pPr/>
              <a:t>7/6/2010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64BCF069-949C-415D-A54C-59839D16A28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68764F5-F8C4-41E2-8973-2B14C22ED928}" type="datetimeFigureOut">
              <a:rPr lang="en-US" smtClean="0"/>
              <a:pPr/>
              <a:t>7/6/2010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4BCF069-949C-415D-A54C-59839D16A28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4BCF069-949C-415D-A54C-59839D16A28C}"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368764F5-F8C4-41E2-8973-2B14C22ED928}" type="datetimeFigureOut">
              <a:rPr lang="en-US" smtClean="0"/>
              <a:pPr/>
              <a:t>7/6/2010</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64BCF069-949C-415D-A54C-59839D16A28C}"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368764F5-F8C4-41E2-8973-2B14C22ED928}" type="datetimeFigureOut">
              <a:rPr lang="en-US" smtClean="0"/>
              <a:pPr/>
              <a:t>7/6/2010</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68764F5-F8C4-41E2-8973-2B14C22ED928}" type="datetimeFigureOut">
              <a:rPr lang="en-US" smtClean="0"/>
              <a:pPr/>
              <a:t>7/6/2010</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4BCF069-949C-415D-A54C-59839D16A28C}"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ltsource.com/Large_Key_Large_Print_Keyboards_s/57.ht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m/imgres?imgurl=http://www.tecear.com/images/at216.jpg&amp;imgrefurl=http://www.tecear.com/Comtek_Personal_FM.htm&amp;h=287&amp;w=550&amp;sz=24&amp;tbnid=Wm3XZN0g1byElM:&amp;tbnh=69&amp;tbnw=133&amp;prev=/images%3Fq%3Dfm%2Bsystem&amp;hl=en&amp;usg=__lsGwcP3YbwKnjB--21vWjX1tKD4=&amp;sa=X&amp;ei=VWozTJq7OcT6lweA99m-Cw&amp;ved=0CDQQ9QEwBQ"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m/imgres?imgurl=http://img.zdnet.com/techDirectory/_ACCESS1.GIF&amp;imgrefurl=http://www.zdnet.com/topics/assistive%2Btechnology&amp;h=475&amp;w=400&amp;sz=101&amp;tbnid=SoeStNLGxPbPAM:&amp;tbnh=245&amp;tbnw=206&amp;prev=/images%3Fq%3Dscreen%2Breader%2Bpictures&amp;hl=en&amp;usg=__-8DL_HyVArz0eqTQIOpWT01q2T4=&amp;sa=X&amp;ei=72wzTPWdGIOBlAenqv2_Cw&amp;ved=0CBcQ9QEwAQ"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education.com/reference/article/Ref_Assistive_Technology/" TargetMode="External"/><Relationship Id="rId13" Type="http://schemas.openxmlformats.org/officeDocument/2006/relationships/hyperlink" Target="http://k6educators.about.com/od/educationglossary/g/gnclb.htm" TargetMode="External"/><Relationship Id="rId3" Type="http://schemas.openxmlformats.org/officeDocument/2006/relationships/hyperlink" Target="http://www.icoe.k12.ca.us/NR/rdonlyres/C13A0938-D066-4A08-BA7A-1CF67D16F6E8/8952/DictionaryofSpecialEducationalTerms.pdf" TargetMode="External"/><Relationship Id="rId7" Type="http://schemas.openxmlformats.org/officeDocument/2006/relationships/hyperlink" Target="http://en.wikipedia.org/wiki/Assistive_technology" TargetMode="External"/><Relationship Id="rId12" Type="http://schemas.openxmlformats.org/officeDocument/2006/relationships/hyperlink" Target="http://www.education.com/reference/article/top-ten-strategies-special-education/"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www.fctd.info/show/glossary" TargetMode="External"/><Relationship Id="rId11" Type="http://schemas.openxmlformats.org/officeDocument/2006/relationships/hyperlink" Target="http://en.wikipedia.org/wiki/Universal_Design_for_Learning" TargetMode="External"/><Relationship Id="rId5" Type="http://schemas.openxmlformats.org/officeDocument/2006/relationships/hyperlink" Target="http://www.rehabtool.com/at.html" TargetMode="External"/><Relationship Id="rId10" Type="http://schemas.openxmlformats.org/officeDocument/2006/relationships/hyperlink" Target="http://www.cast.org/" TargetMode="External"/><Relationship Id="rId4" Type="http://schemas.openxmlformats.org/officeDocument/2006/relationships/hyperlink" Target="http://www.accessiblesociety.org/topics/demographics-identity/dkaplanpaper.htm" TargetMode="External"/><Relationship Id="rId9" Type="http://schemas.openxmlformats.org/officeDocument/2006/relationships/hyperlink" Target="http://www.education.com/reference/article/technology-strategies-special-educatio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76400" y="5410200"/>
            <a:ext cx="6400800" cy="1143000"/>
          </a:xfrm>
        </p:spPr>
        <p:txBody>
          <a:bodyPr>
            <a:normAutofit/>
          </a:bodyPr>
          <a:lstStyle/>
          <a:p>
            <a:r>
              <a:rPr lang="en-US" dirty="0" smtClean="0"/>
              <a:t>Tikisha Graham	                 Debra Green</a:t>
            </a:r>
          </a:p>
          <a:p>
            <a:r>
              <a:rPr lang="en-US" dirty="0" smtClean="0"/>
              <a:t>Monica Jones                 </a:t>
            </a:r>
            <a:r>
              <a:rPr lang="en-US" dirty="0" smtClean="0"/>
              <a:t>    </a:t>
            </a:r>
            <a:r>
              <a:rPr lang="en-US" dirty="0" smtClean="0"/>
              <a:t>Yolanda Scott</a:t>
            </a:r>
          </a:p>
          <a:p>
            <a:r>
              <a:rPr lang="en-US" dirty="0" err="1" smtClean="0"/>
              <a:t>Renelda</a:t>
            </a:r>
            <a:r>
              <a:rPr lang="en-US" dirty="0" smtClean="0"/>
              <a:t> Windham                     Joe Young</a:t>
            </a:r>
            <a:endParaRPr lang="en-US" dirty="0"/>
          </a:p>
        </p:txBody>
      </p:sp>
      <p:sp>
        <p:nvSpPr>
          <p:cNvPr id="2" name="Title 1"/>
          <p:cNvSpPr>
            <a:spLocks noGrp="1"/>
          </p:cNvSpPr>
          <p:nvPr>
            <p:ph type="ctrTitle"/>
          </p:nvPr>
        </p:nvSpPr>
        <p:spPr>
          <a:xfrm>
            <a:off x="685800" y="381000"/>
            <a:ext cx="7772400" cy="4876800"/>
          </a:xfrm>
        </p:spPr>
        <p:txBody>
          <a:bodyPr>
            <a:noAutofit/>
          </a:bodyPr>
          <a:lstStyle/>
          <a:p>
            <a:r>
              <a:rPr lang="en-US" sz="5400" b="1" dirty="0" smtClean="0"/>
              <a:t>Out-the-box</a:t>
            </a:r>
            <a:br>
              <a:rPr lang="en-US" sz="5400" b="1" dirty="0" smtClean="0"/>
            </a:br>
            <a:r>
              <a:rPr lang="en-US" sz="5400" b="1" dirty="0" smtClean="0"/>
              <a:t/>
            </a:r>
            <a:br>
              <a:rPr lang="en-US" sz="5400" b="1" dirty="0" smtClean="0"/>
            </a:br>
            <a:r>
              <a:rPr lang="en-US" sz="5400" b="1" dirty="0" smtClean="0"/>
              <a:t/>
            </a:r>
            <a:br>
              <a:rPr lang="en-US" sz="5400" b="1" dirty="0" smtClean="0"/>
            </a:br>
            <a:r>
              <a:rPr lang="en-US" sz="5400" b="1" dirty="0" smtClean="0"/>
              <a:t/>
            </a:r>
            <a:br>
              <a:rPr lang="en-US" sz="5400" b="1" dirty="0" smtClean="0"/>
            </a:br>
            <a:r>
              <a:rPr lang="en-US" sz="5400" b="1" dirty="0" smtClean="0"/>
              <a:t/>
            </a:r>
            <a:br>
              <a:rPr lang="en-US" sz="5400" b="1" dirty="0" smtClean="0"/>
            </a:br>
            <a:r>
              <a:rPr lang="en-US" sz="5400" b="1" dirty="0" smtClean="0"/>
              <a:t>with Technology, Inc.</a:t>
            </a:r>
            <a:endParaRPr lang="en-US" sz="5400" b="1" dirty="0"/>
          </a:p>
        </p:txBody>
      </p:sp>
      <p:sp>
        <p:nvSpPr>
          <p:cNvPr id="4" name="Rectangle 3"/>
          <p:cNvSpPr/>
          <p:nvPr/>
        </p:nvSpPr>
        <p:spPr>
          <a:xfrm>
            <a:off x="3124200" y="1219200"/>
            <a:ext cx="3429000" cy="2895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Program Files\Microsoft Office\MEDIA\CAGCAT10\j0205582.wmf"/>
          <p:cNvPicPr>
            <a:picLocks noChangeAspect="1" noChangeArrowheads="1"/>
          </p:cNvPicPr>
          <p:nvPr/>
        </p:nvPicPr>
        <p:blipFill>
          <a:blip r:embed="rId3"/>
          <a:srcRect/>
          <a:stretch>
            <a:fillRect/>
          </a:stretch>
        </p:blipFill>
        <p:spPr bwMode="auto">
          <a:xfrm>
            <a:off x="3810000" y="1828800"/>
            <a:ext cx="2209800" cy="1782775"/>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Alternative keyboard</a:t>
            </a:r>
            <a:endParaRPr lang="en-US" b="1" dirty="0"/>
          </a:p>
        </p:txBody>
      </p:sp>
      <p:sp>
        <p:nvSpPr>
          <p:cNvPr id="3" name="Content Placeholder 2"/>
          <p:cNvSpPr>
            <a:spLocks noGrp="1"/>
          </p:cNvSpPr>
          <p:nvPr>
            <p:ph sz="quarter" idx="1"/>
          </p:nvPr>
        </p:nvSpPr>
        <p:spPr/>
        <p:txBody>
          <a:bodyPr>
            <a:normAutofit fontScale="92500" lnSpcReduction="10000"/>
          </a:bodyPr>
          <a:lstStyle/>
          <a:p>
            <a:r>
              <a:rPr lang="en-US" b="1" dirty="0" smtClean="0"/>
              <a:t>A</a:t>
            </a:r>
            <a:r>
              <a:rPr lang="en-US" b="1" dirty="0" smtClean="0"/>
              <a:t>lternative </a:t>
            </a:r>
            <a:r>
              <a:rPr lang="en-US" b="1" dirty="0" smtClean="0"/>
              <a:t>keyboard: </a:t>
            </a:r>
            <a:r>
              <a:rPr lang="en-US" dirty="0" smtClean="0"/>
              <a:t>may include enlarged, reduced, varied key placement, one-handed, Braille, </a:t>
            </a:r>
            <a:r>
              <a:rPr lang="en-US" dirty="0" err="1" smtClean="0"/>
              <a:t>chordic</a:t>
            </a:r>
            <a:r>
              <a:rPr lang="en-US" dirty="0" smtClean="0"/>
              <a:t>, or any other device for entering text on a </a:t>
            </a:r>
            <a:r>
              <a:rPr lang="en-US" dirty="0" smtClean="0"/>
              <a:t>computer.  It may be different from standard keyboards in size, shape, layout, or function.  They offer individuals with special needs greater efficiency, control, and comfort.  For example, a traditional QWERTY keyboard may be confusing to a child with a developmental disability and can be replaced with a keyboard that lists letters A-Z in big, bold letters and doesn’t contain a lot of “extra” keys.  This makes focusing on spelling and typing words a lot easier.</a:t>
            </a:r>
            <a:endParaRPr lang="en-US" b="1" dirty="0" smtClean="0"/>
          </a:p>
          <a:p>
            <a:pPr>
              <a:buNone/>
            </a:pPr>
            <a:endParaRPr lang="en-US" dirty="0" smtClean="0"/>
          </a:p>
          <a:p>
            <a:endParaRPr lang="en-US" dirty="0"/>
          </a:p>
        </p:txBody>
      </p:sp>
      <p:pic>
        <p:nvPicPr>
          <p:cNvPr id="49154" name="Picture 2" descr="http://www.iltsource.com/v/vspfiles/photos/categories/57-T.jpg">
            <a:hlinkClick r:id="rId3" tooltip="Large Key/Large Print Keyboards"/>
          </p:cNvPr>
          <p:cNvPicPr>
            <a:picLocks noChangeAspect="1" noChangeArrowheads="1"/>
          </p:cNvPicPr>
          <p:nvPr/>
        </p:nvPicPr>
        <p:blipFill>
          <a:blip r:embed="rId4"/>
          <a:srcRect/>
          <a:stretch>
            <a:fillRect/>
          </a:stretch>
        </p:blipFill>
        <p:spPr bwMode="auto">
          <a:xfrm>
            <a:off x="304800" y="457200"/>
            <a:ext cx="1428750" cy="523875"/>
          </a:xfrm>
          <a:prstGeom prst="rect">
            <a:avLst/>
          </a:prstGeom>
          <a:noFill/>
        </p:spPr>
      </p:pic>
      <p:pic>
        <p:nvPicPr>
          <p:cNvPr id="49156" name="Picture 4" descr="http://www.iltsource.com/v/vspfiles/photos/categories/57-T.jpg">
            <a:hlinkClick r:id="rId3" tooltip="Large Key/Large Print Keyboards"/>
          </p:cNvPr>
          <p:cNvPicPr>
            <a:picLocks noChangeAspect="1" noChangeArrowheads="1"/>
          </p:cNvPicPr>
          <p:nvPr/>
        </p:nvPicPr>
        <p:blipFill>
          <a:blip r:embed="rId4"/>
          <a:srcRect/>
          <a:stretch>
            <a:fillRect/>
          </a:stretch>
        </p:blipFill>
        <p:spPr bwMode="auto">
          <a:xfrm>
            <a:off x="7010400" y="457200"/>
            <a:ext cx="1428750" cy="523875"/>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FM amplification system</a:t>
            </a:r>
            <a:endParaRPr lang="en-US" b="1" dirty="0"/>
          </a:p>
        </p:txBody>
      </p:sp>
      <p:sp>
        <p:nvSpPr>
          <p:cNvPr id="3" name="Content Placeholder 2"/>
          <p:cNvSpPr>
            <a:spLocks noGrp="1"/>
          </p:cNvSpPr>
          <p:nvPr>
            <p:ph sz="quarter" idx="1"/>
          </p:nvPr>
        </p:nvSpPr>
        <p:spPr/>
        <p:txBody>
          <a:bodyPr/>
          <a:lstStyle/>
          <a:p>
            <a:pPr>
              <a:buNone/>
            </a:pPr>
            <a:r>
              <a:rPr lang="en-US" b="1" dirty="0" smtClean="0"/>
              <a:t>	FM system: </a:t>
            </a:r>
            <a:r>
              <a:rPr lang="en-US" dirty="0" smtClean="0"/>
              <a:t>a local wireless broadcast system that consists of a microphone and transmitter for the speaker and "walkman-like" receivers with headphones for listeners with hearing impairments or attention </a:t>
            </a:r>
            <a:r>
              <a:rPr lang="en-US" dirty="0" smtClean="0"/>
              <a:t>disorders.</a:t>
            </a:r>
            <a:endParaRPr lang="en-US" dirty="0"/>
          </a:p>
        </p:txBody>
      </p:sp>
      <p:pic>
        <p:nvPicPr>
          <p:cNvPr id="47106" name="Picture 2" descr="http://www.google.com/images?q=tbn:Wm3XZN0g1byElM::www.tecear.com/images/at216.jpg&amp;h=70&amp;w=134&amp;usg=__E-ft-8_YyokhEaEI7cpIi2X2IDE=">
            <a:hlinkClick r:id="rId3"/>
          </p:cNvPr>
          <p:cNvPicPr>
            <a:picLocks noChangeAspect="1" noChangeArrowheads="1"/>
          </p:cNvPicPr>
          <p:nvPr/>
        </p:nvPicPr>
        <p:blipFill>
          <a:blip r:embed="rId4"/>
          <a:srcRect/>
          <a:stretch>
            <a:fillRect/>
          </a:stretch>
        </p:blipFill>
        <p:spPr bwMode="auto">
          <a:xfrm>
            <a:off x="3657600" y="3810000"/>
            <a:ext cx="3962400" cy="2057400"/>
          </a:xfrm>
          <a:prstGeom prst="rect">
            <a:avLst/>
          </a:prstGeom>
          <a:noFill/>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Joystick</a:t>
            </a:r>
            <a:endParaRPr lang="en-US" b="1" dirty="0"/>
          </a:p>
        </p:txBody>
      </p:sp>
      <p:sp>
        <p:nvSpPr>
          <p:cNvPr id="3" name="Content Placeholder 2"/>
          <p:cNvSpPr>
            <a:spLocks noGrp="1"/>
          </p:cNvSpPr>
          <p:nvPr>
            <p:ph sz="quarter" idx="1"/>
          </p:nvPr>
        </p:nvSpPr>
        <p:spPr/>
        <p:txBody>
          <a:bodyPr/>
          <a:lstStyle/>
          <a:p>
            <a:pPr>
              <a:buNone/>
            </a:pPr>
            <a:r>
              <a:rPr lang="en-US" dirty="0" smtClean="0"/>
              <a:t>	</a:t>
            </a:r>
            <a:r>
              <a:rPr lang="en-US" b="1" dirty="0" smtClean="0"/>
              <a:t>A </a:t>
            </a:r>
            <a:r>
              <a:rPr lang="en-US" b="1" dirty="0" smtClean="0"/>
              <a:t> joystick- </a:t>
            </a:r>
            <a:r>
              <a:rPr lang="en-US" dirty="0" smtClean="0"/>
              <a:t> </a:t>
            </a:r>
            <a:r>
              <a:rPr lang="en-US" dirty="0" smtClean="0"/>
              <a:t>may be used as an alternate input device. Joysticks that can be plugged into the computer’s mouse port can control the cursor on the screen. Other joysticks plug into game ports and depend on software that is designed to accept joystick control.</a:t>
            </a:r>
          </a:p>
          <a:p>
            <a:pPr>
              <a:buNone/>
            </a:pPr>
            <a:r>
              <a:rPr lang="en-US" dirty="0" smtClean="0"/>
              <a:t> </a:t>
            </a:r>
          </a:p>
          <a:p>
            <a:endParaRPr lang="en-US" dirty="0"/>
          </a:p>
        </p:txBody>
      </p:sp>
      <p:pic>
        <p:nvPicPr>
          <p:cNvPr id="45058" name="Picture 2" descr="Picture of Wheels! software in use by joystick"/>
          <p:cNvPicPr>
            <a:picLocks noChangeAspect="1" noChangeArrowheads="1"/>
          </p:cNvPicPr>
          <p:nvPr/>
        </p:nvPicPr>
        <p:blipFill>
          <a:blip r:embed="rId3"/>
          <a:srcRect/>
          <a:stretch>
            <a:fillRect/>
          </a:stretch>
        </p:blipFill>
        <p:spPr bwMode="auto">
          <a:xfrm>
            <a:off x="2971800" y="4114800"/>
            <a:ext cx="2495550" cy="1905000"/>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Optical character recognition</a:t>
            </a:r>
            <a:endParaRPr lang="en-US" dirty="0"/>
          </a:p>
        </p:txBody>
      </p:sp>
      <p:sp>
        <p:nvSpPr>
          <p:cNvPr id="3" name="Content Placeholder 2"/>
          <p:cNvSpPr>
            <a:spLocks noGrp="1"/>
          </p:cNvSpPr>
          <p:nvPr>
            <p:ph sz="quarter" idx="1"/>
          </p:nvPr>
        </p:nvSpPr>
        <p:spPr>
          <a:ln>
            <a:solidFill>
              <a:schemeClr val="accent1"/>
            </a:solidFill>
          </a:ln>
        </p:spPr>
        <p:txBody>
          <a:bodyPr/>
          <a:lstStyle/>
          <a:p>
            <a:pPr>
              <a:buNone/>
            </a:pPr>
            <a:r>
              <a:rPr lang="en-US" dirty="0" smtClean="0"/>
              <a:t>	</a:t>
            </a:r>
            <a:r>
              <a:rPr lang="en-US" b="1" dirty="0" smtClean="0"/>
              <a:t>Optical character recognition (OCR) software </a:t>
            </a:r>
            <a:r>
              <a:rPr lang="en-US" dirty="0" smtClean="0"/>
              <a:t>works with a scanner to convert images from a printed page into a standard computer file. With OCR software, the resulting computer file can be edited. Pictures and photographs do not require OCR software to be </a:t>
            </a:r>
            <a:r>
              <a:rPr lang="en-US" dirty="0" smtClean="0"/>
              <a:t>manipulated.</a:t>
            </a:r>
          </a:p>
          <a:p>
            <a:pPr>
              <a:buNone/>
            </a:pPr>
            <a:endParaRPr lang="en-US" dirty="0" smtClean="0"/>
          </a:p>
          <a:p>
            <a:pPr>
              <a:buNone/>
            </a:pPr>
            <a:endParaRPr lang="en-US" dirty="0" smtClean="0"/>
          </a:p>
          <a:p>
            <a:pPr>
              <a:buNone/>
            </a:pPr>
            <a:endParaRPr lang="en-US" dirty="0" smtClean="0"/>
          </a:p>
          <a:p>
            <a:pPr>
              <a:buNone/>
            </a:pPr>
            <a:endParaRPr lang="en-US" dirty="0"/>
          </a:p>
        </p:txBody>
      </p:sp>
      <p:pic>
        <p:nvPicPr>
          <p:cNvPr id="6" name="Picture 5" descr="C:\Documents and Settings\lab-coe129\My Documents\My Pictures\OCR-System-2.jpg"/>
          <p:cNvPicPr/>
          <p:nvPr/>
        </p:nvPicPr>
        <p:blipFill>
          <a:blip r:embed="rId3"/>
          <a:srcRect/>
          <a:stretch>
            <a:fillRect/>
          </a:stretch>
        </p:blipFill>
        <p:spPr bwMode="auto">
          <a:xfrm rot="10800000" flipV="1">
            <a:off x="3352799" y="4114800"/>
            <a:ext cx="3200400" cy="187023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Screen reader</a:t>
            </a:r>
            <a:endParaRPr lang="en-US" b="1" dirty="0"/>
          </a:p>
        </p:txBody>
      </p:sp>
      <p:sp>
        <p:nvSpPr>
          <p:cNvPr id="3" name="Content Placeholder 2"/>
          <p:cNvSpPr>
            <a:spLocks noGrp="1"/>
          </p:cNvSpPr>
          <p:nvPr>
            <p:ph sz="quarter" idx="1"/>
          </p:nvPr>
        </p:nvSpPr>
        <p:spPr/>
        <p:txBody>
          <a:bodyPr/>
          <a:lstStyle/>
          <a:p>
            <a:pPr>
              <a:buNone/>
            </a:pPr>
            <a:r>
              <a:rPr lang="en-US" b="1" dirty="0" smtClean="0"/>
              <a:t>	Screen reader: </a:t>
            </a:r>
            <a:r>
              <a:rPr lang="en-US" dirty="0" smtClean="0"/>
              <a:t>software that reads text on a computer screen using a speech synthesizer. This allows individuals with visual impairments or other print disabilities to access text on the computer screen.</a:t>
            </a:r>
            <a:endParaRPr lang="en-US" dirty="0"/>
          </a:p>
        </p:txBody>
      </p:sp>
      <p:pic>
        <p:nvPicPr>
          <p:cNvPr id="40962" name="Picture 2" descr="http://www.google.com/images?q=tbn:SoeStNLGxPbPAM::img.zdnet.com/techDirectory/_ACCESS1.GIF&amp;t=1&amp;h=196&amp;w=165&amp;usg=__dBMoDC8FbrO3GX0feKQj1-vlueQ=">
            <a:hlinkClick r:id="rId3"/>
          </p:cNvPr>
          <p:cNvPicPr>
            <a:picLocks noChangeAspect="1" noChangeArrowheads="1"/>
          </p:cNvPicPr>
          <p:nvPr/>
        </p:nvPicPr>
        <p:blipFill>
          <a:blip r:embed="rId4"/>
          <a:srcRect/>
          <a:stretch>
            <a:fillRect/>
          </a:stretch>
        </p:blipFill>
        <p:spPr bwMode="auto">
          <a:xfrm>
            <a:off x="2362200" y="3276600"/>
            <a:ext cx="3962400" cy="3009901"/>
          </a:xfrm>
          <a:prstGeom prst="rect">
            <a:avLst/>
          </a:prstGeo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a:t>
            </a:r>
            <a:endParaRPr lang="en-US" dirty="0"/>
          </a:p>
        </p:txBody>
      </p:sp>
      <p:sp>
        <p:nvSpPr>
          <p:cNvPr id="3" name="Content Placeholder 2"/>
          <p:cNvSpPr>
            <a:spLocks noGrp="1"/>
          </p:cNvSpPr>
          <p:nvPr>
            <p:ph sz="quarter" idx="1"/>
          </p:nvPr>
        </p:nvSpPr>
        <p:spPr/>
        <p:txBody>
          <a:bodyPr>
            <a:normAutofit fontScale="77500" lnSpcReduction="20000"/>
          </a:bodyPr>
          <a:lstStyle/>
          <a:p>
            <a:r>
              <a:rPr lang="en-US" b="1" dirty="0" smtClean="0"/>
              <a:t>switch: </a:t>
            </a:r>
            <a:r>
              <a:rPr lang="en-US" dirty="0" smtClean="0"/>
              <a:t>a device that is like a single button of a keyboard or mouse. Switches may be used by an individual with severe motor difficulties by any controllable muscle in their body (head, hand, toe, eye, breath, etc.) to operate any type of computer, communication or environmental control device.</a:t>
            </a:r>
          </a:p>
          <a:p>
            <a:r>
              <a:rPr lang="en-US" b="1" dirty="0" smtClean="0"/>
              <a:t>Switches </a:t>
            </a:r>
            <a:r>
              <a:rPr lang="en-US" dirty="0" smtClean="0"/>
              <a:t>offer an alternative method of providing input to a computer when it is not possible to use a standard keyboard or mouse. Switches come in various sizes, shapes, methods of activation and placement options. Some software programs have been developed specifically for use with a switch and can employ on-screen scanning. With on-screen scanning, the computer highlights the options available to the user, who then selects the desired action. When a visual or auditory prompt indicates a specific keyboard or mouse function, the user activates the switch and the desired function occurs. Other programs have built-in options for switch use.</a:t>
            </a:r>
          </a:p>
          <a:p>
            <a:endParaRPr lang="en-US" dirty="0" smtClean="0"/>
          </a:p>
          <a:p>
            <a:endParaRPr lang="en-US" dirty="0"/>
          </a:p>
        </p:txBody>
      </p:sp>
      <p:pic>
        <p:nvPicPr>
          <p:cNvPr id="38914" name="Picture 2" descr="http://www.gstsdesigns.com/AssistiveTechnologySwitches/buddybuttons.gif"/>
          <p:cNvPicPr>
            <a:picLocks noChangeAspect="1" noChangeArrowheads="1"/>
          </p:cNvPicPr>
          <p:nvPr/>
        </p:nvPicPr>
        <p:blipFill>
          <a:blip r:embed="rId3"/>
          <a:srcRect/>
          <a:stretch>
            <a:fillRect/>
          </a:stretch>
        </p:blipFill>
        <p:spPr bwMode="auto">
          <a:xfrm>
            <a:off x="914400" y="0"/>
            <a:ext cx="1428750" cy="1485900"/>
          </a:xfrm>
          <a:prstGeom prst="rect">
            <a:avLst/>
          </a:prstGeom>
          <a:noFill/>
        </p:spPr>
      </p:pic>
      <p:pic>
        <p:nvPicPr>
          <p:cNvPr id="38916" name="Picture 4" descr="http://www.gstsdesigns.com/AssistiveTechnologySwitches/wafer_pic.gif"/>
          <p:cNvPicPr>
            <a:picLocks noChangeAspect="1" noChangeArrowheads="1"/>
          </p:cNvPicPr>
          <p:nvPr/>
        </p:nvPicPr>
        <p:blipFill>
          <a:blip r:embed="rId4"/>
          <a:srcRect/>
          <a:stretch>
            <a:fillRect/>
          </a:stretch>
        </p:blipFill>
        <p:spPr bwMode="auto">
          <a:xfrm>
            <a:off x="6781800" y="228600"/>
            <a:ext cx="1428750" cy="1219200"/>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accessibility</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	</a:t>
            </a:r>
            <a:r>
              <a:rPr lang="en-US" b="1" dirty="0" smtClean="0"/>
              <a:t>Web accessibility- </a:t>
            </a:r>
            <a:r>
              <a:rPr lang="en-US" dirty="0" smtClean="0"/>
              <a:t>Universal accessibility to the World Wide Web means that all people, regardless of their physical or developmental abilities, have access to Web-based information and services. Making Web pages accessible is accomplished by designing them to work with adaptive technologies, such as screen readers. It also means making color, font size, and page design decisions that make it possible for the widest range of individuals to access the information.</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Directives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No Child Left Behind </a:t>
            </a:r>
            <a:r>
              <a:rPr lang="en-US" dirty="0" smtClean="0"/>
              <a:t>(NCLB)2001</a:t>
            </a:r>
          </a:p>
          <a:p>
            <a:pPr lvl="1"/>
            <a:r>
              <a:rPr lang="en-US" dirty="0" smtClean="0">
                <a:solidFill>
                  <a:schemeClr val="tx1"/>
                </a:solidFill>
              </a:rPr>
              <a:t>NCLB represents legislation that attempts to accomplish standards-based education reform. The law reauthorized federal programs meant to hold primary and secondary schools measurably accountable to higher standards. It also provided more opportunities to parents for school choice and placed a greater emphasis on reading in schools</a:t>
            </a:r>
            <a:r>
              <a:rPr lang="en-US" dirty="0" smtClean="0">
                <a:solidFill>
                  <a:schemeClr val="tx1"/>
                </a:solidFill>
              </a:rPr>
              <a:t>.  NCLB </a:t>
            </a:r>
            <a:r>
              <a:rPr lang="en-US" dirty="0" smtClean="0">
                <a:solidFill>
                  <a:schemeClr val="tx1"/>
                </a:solidFill>
              </a:rPr>
              <a:t>is written so that it requires 100% of students (including special education students and those from disadvantaged background) within a school to reach the same set of state standards in math and reading by the year 2014. </a:t>
            </a:r>
          </a:p>
          <a:p>
            <a:r>
              <a:rPr lang="en-US" dirty="0" smtClean="0"/>
              <a:t>Reauthorization of the Individuals with Disabilities Education Act (IDEA) in 1997 Public Law 105-17</a:t>
            </a:r>
          </a:p>
          <a:p>
            <a:pPr lvl="1"/>
            <a:r>
              <a:rPr lang="en-US" b="1" dirty="0" smtClean="0">
                <a:solidFill>
                  <a:schemeClr val="tx1"/>
                </a:solidFill>
              </a:rPr>
              <a:t>IDEA</a:t>
            </a:r>
            <a:r>
              <a:rPr lang="en-US" dirty="0" smtClean="0">
                <a:solidFill>
                  <a:schemeClr val="tx1"/>
                </a:solidFill>
              </a:rPr>
              <a:t> is a federal law that guarantees all students between the ages of 3 through 21 with disabilities the right to a free appropriate public education designed to meet their individual needs. It also offers protections for the rights of students with disabilities and their parents. Students are entitled to a free appropriate public education, education in their least restrictive environment, have a fair assessment, and received related services as well as have an individual education plan and parent consent to the entire due process procedures.</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Universal Design for Learning</a:t>
            </a:r>
            <a:endParaRPr lang="en-US" b="1" dirty="0"/>
          </a:p>
        </p:txBody>
      </p:sp>
      <p:sp>
        <p:nvSpPr>
          <p:cNvPr id="3" name="Content Placeholder 2"/>
          <p:cNvSpPr>
            <a:spLocks noGrp="1"/>
          </p:cNvSpPr>
          <p:nvPr>
            <p:ph sz="quarter" idx="1"/>
          </p:nvPr>
        </p:nvSpPr>
        <p:spPr/>
        <p:txBody>
          <a:bodyPr>
            <a:normAutofit fontScale="70000" lnSpcReduction="20000"/>
          </a:bodyPr>
          <a:lstStyle/>
          <a:p>
            <a:r>
              <a:rPr lang="en-US" sz="2900" b="1" dirty="0" smtClean="0"/>
              <a:t>What is it</a:t>
            </a:r>
            <a:r>
              <a:rPr lang="en-US" sz="2900" b="1" dirty="0" smtClean="0"/>
              <a:t>?</a:t>
            </a:r>
          </a:p>
          <a:p>
            <a:pPr lvl="1"/>
            <a:r>
              <a:rPr lang="en-US" dirty="0" smtClean="0">
                <a:solidFill>
                  <a:schemeClr val="tx1"/>
                </a:solidFill>
              </a:rPr>
              <a:t>Universal Design for Learning (UDL) is a framework for designing curricula that enable all individuals to gain knowledge, skills, and enthusiasm for learning. UDL provides rich supports for learning and reduces barriers to the curriculum while maintaining high achievement standards for all.</a:t>
            </a:r>
          </a:p>
          <a:p>
            <a:pPr lvl="1">
              <a:buNone/>
            </a:pPr>
            <a:endParaRPr lang="en-US" dirty="0" smtClean="0"/>
          </a:p>
          <a:p>
            <a:pPr marL="274320" lvl="1">
              <a:buClr>
                <a:schemeClr val="accent1"/>
              </a:buClr>
              <a:buSzPct val="85000"/>
              <a:buFont typeface="Wingdings 2"/>
              <a:buChar char=""/>
            </a:pPr>
            <a:r>
              <a:rPr lang="en-US" sz="2600" b="1" dirty="0" smtClean="0">
                <a:solidFill>
                  <a:schemeClr val="tx1"/>
                </a:solidFill>
              </a:rPr>
              <a:t>Three parts of Universal Design for Learning</a:t>
            </a:r>
          </a:p>
          <a:p>
            <a:pPr lvl="1"/>
            <a:r>
              <a:rPr lang="en-US" i="1" dirty="0" smtClean="0">
                <a:solidFill>
                  <a:schemeClr val="tx1"/>
                </a:solidFill>
              </a:rPr>
              <a:t>Multiple means of representation</a:t>
            </a:r>
            <a:r>
              <a:rPr lang="en-US" dirty="0" smtClean="0">
                <a:solidFill>
                  <a:schemeClr val="tx1"/>
                </a:solidFill>
              </a:rPr>
              <a:t> to give learners various ways of acquiring information and knowledge, </a:t>
            </a:r>
          </a:p>
          <a:p>
            <a:pPr lvl="1"/>
            <a:r>
              <a:rPr lang="en-US" i="1" dirty="0" smtClean="0">
                <a:solidFill>
                  <a:schemeClr val="tx1"/>
                </a:solidFill>
              </a:rPr>
              <a:t>Multiple means of expression</a:t>
            </a:r>
            <a:r>
              <a:rPr lang="en-US" dirty="0" smtClean="0">
                <a:solidFill>
                  <a:schemeClr val="tx1"/>
                </a:solidFill>
              </a:rPr>
              <a:t> to provide learners alternatives for demonstrating what they know, and </a:t>
            </a:r>
          </a:p>
          <a:p>
            <a:pPr lvl="1"/>
            <a:r>
              <a:rPr lang="en-US" i="1" dirty="0" smtClean="0">
                <a:solidFill>
                  <a:schemeClr val="tx1"/>
                </a:solidFill>
              </a:rPr>
              <a:t>Multiple means of engagement</a:t>
            </a:r>
            <a:r>
              <a:rPr lang="en-US" dirty="0" smtClean="0">
                <a:solidFill>
                  <a:schemeClr val="tx1"/>
                </a:solidFill>
              </a:rPr>
              <a:t> to tap into learners' interests, challenge them appropriately, and motivate them to </a:t>
            </a:r>
            <a:r>
              <a:rPr lang="en-US" dirty="0" smtClean="0">
                <a:solidFill>
                  <a:schemeClr val="tx1"/>
                </a:solidFill>
              </a:rPr>
              <a:t>learn.</a:t>
            </a:r>
          </a:p>
          <a:p>
            <a:pPr lvl="1">
              <a:buNone/>
            </a:pPr>
            <a:r>
              <a:rPr lang="en-US" dirty="0" smtClean="0"/>
              <a:t>	</a:t>
            </a:r>
          </a:p>
          <a:p>
            <a:r>
              <a:rPr lang="en-US" b="1" dirty="0" smtClean="0"/>
              <a:t>UDL </a:t>
            </a:r>
            <a:r>
              <a:rPr lang="en-US" b="1" dirty="0" smtClean="0"/>
              <a:t>is </a:t>
            </a:r>
            <a:r>
              <a:rPr lang="en-US" b="1" dirty="0" smtClean="0"/>
              <a:t>used with technology with the intent to </a:t>
            </a:r>
            <a:r>
              <a:rPr lang="en-US" b="1" dirty="0" smtClean="0"/>
              <a:t>increase access to learning by reducing physical, cognitive, intellectual, and organizational barriers to learning, as well as other </a:t>
            </a:r>
            <a:r>
              <a:rPr lang="en-US" b="1" dirty="0" smtClean="0"/>
              <a:t>obstacles to insure all students have the opportunity to learn.</a:t>
            </a:r>
            <a:endParaRPr lang="en-US" b="1"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447800"/>
          </a:xfrm>
        </p:spPr>
        <p:txBody>
          <a:bodyPr>
            <a:normAutofit fontScale="90000"/>
          </a:bodyPr>
          <a:lstStyle/>
          <a:p>
            <a:r>
              <a:rPr lang="en-US" sz="3100" b="1" dirty="0" smtClean="0"/>
              <a:t>10 Strategies for Technology Integration Strategies for Special Education students</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1</a:t>
            </a:r>
            <a:r>
              <a:rPr lang="en-US" dirty="0" smtClean="0"/>
              <a:t>. </a:t>
            </a:r>
            <a:r>
              <a:rPr lang="en-US" b="1" dirty="0" smtClean="0"/>
              <a:t>Use text-to-speech </a:t>
            </a:r>
            <a:r>
              <a:rPr lang="en-US" b="1" dirty="0" smtClean="0"/>
              <a:t>products and readers</a:t>
            </a:r>
            <a:endParaRPr lang="en-US" dirty="0" smtClean="0"/>
          </a:p>
          <a:p>
            <a:r>
              <a:rPr lang="en-US" dirty="0" smtClean="0"/>
              <a:t>2. </a:t>
            </a:r>
            <a:r>
              <a:rPr lang="en-US" b="1" dirty="0" smtClean="0"/>
              <a:t>Provide a range of tools to support student writers</a:t>
            </a:r>
            <a:endParaRPr lang="en-US" dirty="0" smtClean="0"/>
          </a:p>
          <a:p>
            <a:r>
              <a:rPr lang="en-US" dirty="0" smtClean="0"/>
              <a:t>3.</a:t>
            </a:r>
            <a:r>
              <a:rPr lang="en-US" dirty="0" smtClean="0"/>
              <a:t> </a:t>
            </a:r>
            <a:r>
              <a:rPr lang="en-US" b="1" dirty="0" smtClean="0"/>
              <a:t>Use talking word </a:t>
            </a:r>
            <a:r>
              <a:rPr lang="en-US" b="1" dirty="0" smtClean="0"/>
              <a:t>processors</a:t>
            </a:r>
            <a:endParaRPr lang="en-US" dirty="0" smtClean="0"/>
          </a:p>
          <a:p>
            <a:r>
              <a:rPr lang="en-US" dirty="0" smtClean="0"/>
              <a:t>4. </a:t>
            </a:r>
            <a:r>
              <a:rPr lang="en-US" b="1" dirty="0" smtClean="0"/>
              <a:t>Use digital cameras to capture images of objects and environments</a:t>
            </a:r>
            <a:r>
              <a:rPr lang="en-US" dirty="0" smtClean="0"/>
              <a:t> </a:t>
            </a:r>
            <a:endParaRPr lang="en-US" dirty="0" smtClean="0"/>
          </a:p>
          <a:p>
            <a:r>
              <a:rPr lang="en-US" dirty="0" smtClean="0"/>
              <a:t>5.</a:t>
            </a:r>
            <a:r>
              <a:rPr lang="en-US" dirty="0" smtClean="0"/>
              <a:t> </a:t>
            </a:r>
            <a:r>
              <a:rPr lang="en-US" b="1" dirty="0" smtClean="0"/>
              <a:t>Use specialized </a:t>
            </a:r>
            <a:r>
              <a:rPr lang="en-US" b="1" dirty="0" smtClean="0"/>
              <a:t>calculators</a:t>
            </a:r>
            <a:endParaRPr lang="en-US" dirty="0" smtClean="0"/>
          </a:p>
          <a:p>
            <a:r>
              <a:rPr lang="en-US" dirty="0" smtClean="0"/>
              <a:t>6.</a:t>
            </a:r>
            <a:r>
              <a:rPr lang="en-US" b="1" dirty="0" smtClean="0"/>
              <a:t> Use alternative keyboards</a:t>
            </a:r>
            <a:endParaRPr lang="en-US" dirty="0" smtClean="0"/>
          </a:p>
          <a:p>
            <a:r>
              <a:rPr lang="en-US" dirty="0" smtClean="0"/>
              <a:t>7.</a:t>
            </a:r>
            <a:r>
              <a:rPr lang="en-US" b="1" dirty="0" smtClean="0"/>
              <a:t> Use joysticks or switches instead of keyboards</a:t>
            </a:r>
            <a:r>
              <a:rPr lang="en-US" dirty="0" smtClean="0"/>
              <a:t> 8</a:t>
            </a:r>
            <a:r>
              <a:rPr lang="en-US" dirty="0" smtClean="0"/>
              <a:t>. </a:t>
            </a:r>
            <a:r>
              <a:rPr lang="en-US" b="1" dirty="0" smtClean="0"/>
              <a:t>Use voice recognition software </a:t>
            </a:r>
            <a:r>
              <a:rPr lang="en-US" b="1" dirty="0" smtClean="0"/>
              <a:t> and </a:t>
            </a:r>
            <a:r>
              <a:rPr lang="en-US" b="1" dirty="0" smtClean="0"/>
              <a:t>Use optical character recognition </a:t>
            </a:r>
            <a:endParaRPr lang="en-US" dirty="0" smtClean="0"/>
          </a:p>
          <a:p>
            <a:r>
              <a:rPr lang="en-US" dirty="0" smtClean="0"/>
              <a:t>9.</a:t>
            </a:r>
            <a:r>
              <a:rPr lang="en-US" b="1" dirty="0" smtClean="0"/>
              <a:t> </a:t>
            </a:r>
            <a:r>
              <a:rPr lang="en-US" b="1" dirty="0" smtClean="0"/>
              <a:t>Incorporate music and poetry for students to read and listen to</a:t>
            </a:r>
            <a:endParaRPr lang="en-US" dirty="0" smtClean="0"/>
          </a:p>
          <a:p>
            <a:r>
              <a:rPr lang="en-US" dirty="0" smtClean="0"/>
              <a:t>10.</a:t>
            </a:r>
            <a:r>
              <a:rPr lang="en-US" b="1" dirty="0" smtClean="0"/>
              <a:t> </a:t>
            </a:r>
            <a:r>
              <a:rPr lang="en-US" b="1" dirty="0" smtClean="0"/>
              <a:t>Create an Independent Project activity to explore a special area </a:t>
            </a:r>
            <a:r>
              <a:rPr lang="en-US" b="1" dirty="0" smtClean="0"/>
              <a:t>of interest related to the topic being </a:t>
            </a:r>
            <a:r>
              <a:rPr lang="en-US" b="1" dirty="0" smtClean="0"/>
              <a:t>studied</a:t>
            </a:r>
            <a:endParaRPr lang="en-US" b="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Impairment</a:t>
            </a:r>
            <a:endParaRPr lang="en-US" b="1" dirty="0"/>
          </a:p>
        </p:txBody>
      </p:sp>
      <p:sp>
        <p:nvSpPr>
          <p:cNvPr id="3" name="Content Placeholder 2"/>
          <p:cNvSpPr>
            <a:spLocks noGrp="1"/>
          </p:cNvSpPr>
          <p:nvPr>
            <p:ph sz="quarter" idx="1"/>
          </p:nvPr>
        </p:nvSpPr>
        <p:spPr/>
        <p:txBody>
          <a:bodyPr>
            <a:normAutofit fontScale="85000" lnSpcReduction="20000"/>
          </a:bodyPr>
          <a:lstStyle/>
          <a:p>
            <a:r>
              <a:rPr lang="en-US" b="1" i="1" dirty="0" smtClean="0"/>
              <a:t>Impairment: </a:t>
            </a:r>
            <a:r>
              <a:rPr lang="en-US" dirty="0" smtClean="0"/>
              <a:t>Any loss of abnormality of psychological, or anatomical structure or function.</a:t>
            </a:r>
          </a:p>
          <a:p>
            <a:r>
              <a:rPr lang="en-US" b="1" dirty="0" smtClean="0"/>
              <a:t>Other </a:t>
            </a:r>
            <a:r>
              <a:rPr lang="en-US" b="1" dirty="0"/>
              <a:t>Health Impaired (OHI): </a:t>
            </a:r>
            <a:r>
              <a:rPr lang="en-US" dirty="0"/>
              <a:t>A disability-having a chronic health problem which affects learning in school. </a:t>
            </a:r>
            <a:endParaRPr lang="en-US" dirty="0" smtClean="0"/>
          </a:p>
          <a:p>
            <a:r>
              <a:rPr lang="en-US" b="1" dirty="0" smtClean="0"/>
              <a:t>Visually </a:t>
            </a:r>
            <a:r>
              <a:rPr lang="en-US" b="1" dirty="0"/>
              <a:t>Impaired (VI) </a:t>
            </a:r>
            <a:r>
              <a:rPr lang="en-US" dirty="0"/>
              <a:t>An individual with diminished eyesight </a:t>
            </a:r>
            <a:r>
              <a:rPr lang="en-US" dirty="0" smtClean="0"/>
              <a:t>capabilities.</a:t>
            </a:r>
            <a:endParaRPr lang="en-US" dirty="0" smtClean="0"/>
          </a:p>
          <a:p>
            <a:r>
              <a:rPr lang="en-US" b="1" dirty="0" smtClean="0"/>
              <a:t>Hearing Impaired- </a:t>
            </a:r>
            <a:r>
              <a:rPr lang="en-US" dirty="0" smtClean="0"/>
              <a:t>An impairment in hearing, whether permanent or fluctuating, that adversely affects a child's educational performance but that is not included under the definition of </a:t>
            </a:r>
            <a:r>
              <a:rPr lang="en-US" dirty="0" smtClean="0"/>
              <a:t>deafness.</a:t>
            </a:r>
            <a:endParaRPr lang="en-US" u="sng" dirty="0" smtClean="0"/>
          </a:p>
          <a:p>
            <a:r>
              <a:rPr lang="en-US" b="1" dirty="0" smtClean="0"/>
              <a:t>Orthopedic impairment: </a:t>
            </a:r>
            <a:r>
              <a:rPr lang="en-US" dirty="0" smtClean="0"/>
              <a:t>A severe orthopedic impairment that adversely affects educational performance. The term includes impairments such as amputation, absence of a limb, cerebral palsy, poliomyelitis, and bone tuberculosis. </a:t>
            </a:r>
          </a:p>
          <a:p>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1143000"/>
          </a:xfrm>
        </p:spPr>
        <p:txBody>
          <a:bodyPr>
            <a:normAutofit/>
          </a:bodyPr>
          <a:lstStyle/>
          <a:p>
            <a:r>
              <a:rPr lang="en-US" b="1" dirty="0" smtClean="0"/>
              <a:t>Technology Integration Strategies for Special Education Students</a:t>
            </a:r>
            <a:endParaRPr lang="en-US" b="1" dirty="0"/>
          </a:p>
        </p:txBody>
      </p:sp>
      <p:sp>
        <p:nvSpPr>
          <p:cNvPr id="3" name="Content Placeholder 2"/>
          <p:cNvSpPr>
            <a:spLocks noGrp="1"/>
          </p:cNvSpPr>
          <p:nvPr>
            <p:ph sz="quarter" idx="1"/>
          </p:nvPr>
        </p:nvSpPr>
        <p:spPr/>
        <p:txBody>
          <a:bodyPr>
            <a:normAutofit fontScale="92500" lnSpcReduction="20000"/>
          </a:bodyPr>
          <a:lstStyle/>
          <a:p>
            <a:r>
              <a:rPr lang="en-US" b="1" dirty="0" smtClean="0"/>
              <a:t>For individuals with mild cognitive disabilities: </a:t>
            </a:r>
          </a:p>
          <a:p>
            <a:pPr lvl="1"/>
            <a:r>
              <a:rPr lang="en-US" dirty="0" smtClean="0"/>
              <a:t>Reading</a:t>
            </a:r>
            <a:r>
              <a:rPr lang="en-US" dirty="0" smtClean="0"/>
              <a:t>: Use </a:t>
            </a:r>
            <a:r>
              <a:rPr lang="en-US" dirty="0" smtClean="0"/>
              <a:t>reading skill software, text-to-speech products, interactive storybooks.</a:t>
            </a:r>
          </a:p>
          <a:p>
            <a:pPr lvl="1"/>
            <a:r>
              <a:rPr lang="en-US" dirty="0" smtClean="0"/>
              <a:t>Writing: Use voice recognition software and word prediction software.</a:t>
            </a:r>
          </a:p>
          <a:p>
            <a:pPr lvl="1"/>
            <a:r>
              <a:rPr lang="en-US" dirty="0" smtClean="0"/>
              <a:t>Mathematics: Use graphing software, drills, games, and tutorials.</a:t>
            </a:r>
          </a:p>
          <a:p>
            <a:r>
              <a:rPr lang="en-US" b="1" dirty="0" smtClean="0"/>
              <a:t>For individuals with moderate to severe cognitive disabilities:</a:t>
            </a:r>
          </a:p>
          <a:p>
            <a:pPr lvl="1"/>
            <a:r>
              <a:rPr lang="en-US" dirty="0" smtClean="0"/>
              <a:t>Software helps teach/reinforce functional skills (e.g., money management, daily living, employability).</a:t>
            </a:r>
          </a:p>
          <a:p>
            <a:pPr lvl="1"/>
            <a:r>
              <a:rPr lang="en-US" dirty="0" smtClean="0"/>
              <a:t>Videos enhance acquisition, maintenance, and transfer of functional and community-based behaviors. </a:t>
            </a:r>
          </a:p>
          <a:p>
            <a:pPr lvl="1"/>
            <a:r>
              <a:rPr lang="en-US" dirty="0" smtClean="0"/>
              <a:t>Provide alternative methods of accessing keyboard, mouse, and/or monitor.</a:t>
            </a:r>
          </a:p>
          <a:p>
            <a:pPr lvl="1"/>
            <a:endParaRPr lang="en-US" dirty="0" smtClean="0"/>
          </a:p>
          <a:p>
            <a:pPr lvl="1"/>
            <a:endParaRPr lang="en-US" dirty="0" smtClean="0"/>
          </a:p>
          <a:p>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Technology Integration Strategies for Special Education Students cont…</a:t>
            </a:r>
            <a:endParaRPr lang="en-US" dirty="0"/>
          </a:p>
        </p:txBody>
      </p:sp>
      <p:sp>
        <p:nvSpPr>
          <p:cNvPr id="3" name="Content Placeholder 2"/>
          <p:cNvSpPr>
            <a:spLocks noGrp="1"/>
          </p:cNvSpPr>
          <p:nvPr>
            <p:ph sz="quarter" idx="1"/>
          </p:nvPr>
        </p:nvSpPr>
        <p:spPr/>
        <p:txBody>
          <a:bodyPr>
            <a:normAutofit/>
          </a:bodyPr>
          <a:lstStyle/>
          <a:p>
            <a:r>
              <a:rPr lang="en-US" b="1" dirty="0" smtClean="0"/>
              <a:t>Students </a:t>
            </a:r>
            <a:r>
              <a:rPr lang="en-US" b="1" dirty="0" smtClean="0"/>
              <a:t>with </a:t>
            </a:r>
            <a:r>
              <a:rPr lang="en-US" b="1" dirty="0" smtClean="0"/>
              <a:t>Physical Disabilities</a:t>
            </a:r>
          </a:p>
          <a:p>
            <a:pPr lvl="1"/>
            <a:r>
              <a:rPr lang="en-US" dirty="0" smtClean="0"/>
              <a:t>Determine the best placement of adaptive technologies, and provide training to ensure the student is able to operate it independently.</a:t>
            </a:r>
          </a:p>
          <a:p>
            <a:pPr lvl="1"/>
            <a:r>
              <a:rPr lang="en-US" dirty="0" smtClean="0"/>
              <a:t>Monitor function to ensure maximum level of participation is obtained without undue physical demands.</a:t>
            </a:r>
          </a:p>
          <a:p>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1143000"/>
          </a:xfrm>
        </p:spPr>
        <p:txBody>
          <a:bodyPr>
            <a:normAutofit/>
          </a:bodyPr>
          <a:lstStyle/>
          <a:p>
            <a:r>
              <a:rPr lang="en-US" b="1" dirty="0" smtClean="0"/>
              <a:t>Technology Integration Strategies for Special Education Students cont</a:t>
            </a:r>
            <a:r>
              <a:rPr lang="en-US" dirty="0" smtClean="0"/>
              <a:t>…</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b="1" dirty="0" smtClean="0"/>
              <a:t>Sensory Disabilities</a:t>
            </a:r>
          </a:p>
          <a:p>
            <a:r>
              <a:rPr lang="en-US" b="1" dirty="0" smtClean="0"/>
              <a:t>For individuals who are blind: </a:t>
            </a:r>
            <a:endParaRPr lang="en-US" dirty="0" smtClean="0"/>
          </a:p>
          <a:p>
            <a:pPr lvl="1"/>
            <a:r>
              <a:rPr lang="en-US" dirty="0" smtClean="0"/>
              <a:t>Use canes and sensor technologies to assist movement.</a:t>
            </a:r>
          </a:p>
          <a:p>
            <a:pPr lvl="1"/>
            <a:r>
              <a:rPr lang="en-US" dirty="0" smtClean="0"/>
              <a:t>Use text-to-Braille converters.</a:t>
            </a:r>
          </a:p>
          <a:p>
            <a:pPr lvl="1"/>
            <a:r>
              <a:rPr lang="en-US" dirty="0" smtClean="0"/>
              <a:t>Use screen readers.</a:t>
            </a:r>
          </a:p>
          <a:p>
            <a:r>
              <a:rPr lang="en-US" b="1" dirty="0" smtClean="0"/>
              <a:t>For individuals who are visually impaired: </a:t>
            </a:r>
          </a:p>
          <a:p>
            <a:pPr lvl="1"/>
            <a:r>
              <a:rPr lang="en-US" dirty="0" smtClean="0"/>
              <a:t>Use closed-circuit television(CCTV) magnification systems.</a:t>
            </a:r>
          </a:p>
          <a:p>
            <a:pPr lvl="1"/>
            <a:r>
              <a:rPr lang="en-US" dirty="0" smtClean="0"/>
              <a:t>Use built-in computer screen magnification control panels. </a:t>
            </a:r>
          </a:p>
          <a:p>
            <a:pPr lvl="1"/>
            <a:endParaRPr lang="en-US" b="1" dirty="0" smtClean="0"/>
          </a:p>
          <a:p>
            <a:r>
              <a:rPr lang="en-US" b="1" dirty="0" smtClean="0"/>
              <a:t>For individuals who are hearing impaired: </a:t>
            </a:r>
          </a:p>
          <a:p>
            <a:pPr lvl="1"/>
            <a:r>
              <a:rPr lang="en-US" dirty="0" smtClean="0"/>
              <a:t>Use FM amplification systems (assistive listening devices).</a:t>
            </a:r>
          </a:p>
          <a:p>
            <a:pPr lvl="1"/>
            <a:r>
              <a:rPr lang="en-US" dirty="0" smtClean="0"/>
              <a:t>Locate software and websites that provide powerful and motivating opportunities to engage in learning activities.</a:t>
            </a:r>
          </a:p>
          <a:p>
            <a:pPr lvl="1"/>
            <a:endParaRPr lang="en-US" dirty="0" smtClean="0"/>
          </a:p>
          <a:p>
            <a:pPr lvl="1"/>
            <a:endParaRPr lang="en-US" dirty="0" smtClean="0"/>
          </a:p>
          <a:p>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1066800"/>
          </a:xfrm>
        </p:spPr>
        <p:txBody>
          <a:bodyPr>
            <a:normAutofit fontScale="90000"/>
          </a:bodyPr>
          <a:lstStyle/>
          <a:p>
            <a:r>
              <a:rPr lang="en-US" b="1" dirty="0" smtClean="0"/>
              <a:t>Technology Integration Strategies for Special Education Students cont…</a:t>
            </a:r>
            <a:endParaRPr lang="en-US" b="1" dirty="0"/>
          </a:p>
        </p:txBody>
      </p:sp>
      <p:sp>
        <p:nvSpPr>
          <p:cNvPr id="3" name="Content Placeholder 2"/>
          <p:cNvSpPr>
            <a:spLocks noGrp="1"/>
          </p:cNvSpPr>
          <p:nvPr>
            <p:ph sz="quarter" idx="1"/>
          </p:nvPr>
        </p:nvSpPr>
        <p:spPr/>
        <p:txBody>
          <a:bodyPr>
            <a:normAutofit/>
          </a:bodyPr>
          <a:lstStyle/>
          <a:p>
            <a:r>
              <a:rPr lang="en-US" b="1" dirty="0" smtClean="0"/>
              <a:t>At-Risk Students:</a:t>
            </a:r>
          </a:p>
          <a:p>
            <a:pPr lvl="1"/>
            <a:r>
              <a:rPr lang="en-US" dirty="0" smtClean="0"/>
              <a:t>Utilize electronic quizzes and other instructional materials that provide immediate feedback on performance.</a:t>
            </a:r>
          </a:p>
          <a:p>
            <a:pPr lvl="1"/>
            <a:r>
              <a:rPr lang="en-US" dirty="0" smtClean="0"/>
              <a:t>Locate starting point web pages to launch them into content with appropriate challenges.</a:t>
            </a:r>
          </a:p>
          <a:p>
            <a:r>
              <a:rPr lang="en-US" b="1" dirty="0" smtClean="0"/>
              <a:t>Students with Gifts and Talents:</a:t>
            </a:r>
          </a:p>
          <a:p>
            <a:pPr lvl="1"/>
            <a:r>
              <a:rPr lang="en-US" dirty="0" smtClean="0"/>
              <a:t>Provide tools for engaging in self-directed research</a:t>
            </a:r>
          </a:p>
          <a:p>
            <a:pPr lvl="1"/>
            <a:r>
              <a:rPr lang="en-US" dirty="0" smtClean="0"/>
              <a:t>Provide tools such as multimedia presentations, web page design, and electronic portfolios to document learning experiences.</a:t>
            </a:r>
          </a:p>
          <a:p>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Resources</a:t>
            </a:r>
            <a:endParaRPr lang="en-US" b="1" dirty="0"/>
          </a:p>
        </p:txBody>
      </p:sp>
      <p:sp>
        <p:nvSpPr>
          <p:cNvPr id="3" name="Content Placeholder 2"/>
          <p:cNvSpPr>
            <a:spLocks noGrp="1"/>
          </p:cNvSpPr>
          <p:nvPr>
            <p:ph sz="quarter" idx="1"/>
          </p:nvPr>
        </p:nvSpPr>
        <p:spPr/>
        <p:txBody>
          <a:bodyPr>
            <a:normAutofit fontScale="70000" lnSpcReduction="20000"/>
          </a:bodyPr>
          <a:lstStyle/>
          <a:p>
            <a:r>
              <a:rPr lang="en-US" dirty="0" smtClean="0">
                <a:hlinkClick r:id="rId3"/>
              </a:rPr>
              <a:t>http://www.icoe.k12.ca.us/NR/rdonlyres/C13A0938-D066-4A08-BA7A-1CF67D16F6E8/8952/DictionaryofSpecialEducationalTerms.pdf</a:t>
            </a:r>
            <a:endParaRPr lang="en-US" dirty="0" smtClean="0"/>
          </a:p>
          <a:p>
            <a:r>
              <a:rPr lang="en-US" dirty="0" smtClean="0">
                <a:hlinkClick r:id="rId4"/>
              </a:rPr>
              <a:t>http://www.accessiblesociety.org/topics/demographics-identity/dkaplanpaper.htm</a:t>
            </a:r>
            <a:endParaRPr lang="en-US" dirty="0" smtClean="0"/>
          </a:p>
          <a:p>
            <a:r>
              <a:rPr lang="en-US" dirty="0" smtClean="0">
                <a:hlinkClick r:id="rId5"/>
              </a:rPr>
              <a:t>http://www.rehabtool.com/at.html</a:t>
            </a:r>
            <a:endParaRPr lang="en-US" dirty="0" smtClean="0"/>
          </a:p>
          <a:p>
            <a:r>
              <a:rPr lang="en-US" dirty="0" smtClean="0">
                <a:hlinkClick r:id="rId6"/>
              </a:rPr>
              <a:t>http://www.fctd.info/show/glossary</a:t>
            </a:r>
            <a:endParaRPr lang="en-US" dirty="0" smtClean="0"/>
          </a:p>
          <a:p>
            <a:r>
              <a:rPr lang="en-US" dirty="0" smtClean="0">
                <a:hlinkClick r:id="rId7"/>
              </a:rPr>
              <a:t>http://en.wikipedia.org/wiki/Assistive_technology</a:t>
            </a:r>
            <a:endParaRPr lang="en-US" dirty="0" smtClean="0"/>
          </a:p>
          <a:p>
            <a:r>
              <a:rPr lang="en-US" dirty="0" smtClean="0">
                <a:hlinkClick r:id="rId8"/>
              </a:rPr>
              <a:t>http://www.education.com/reference/article/Ref_Assistive_Technology/</a:t>
            </a:r>
            <a:endParaRPr lang="en-US" dirty="0" smtClean="0"/>
          </a:p>
          <a:p>
            <a:r>
              <a:rPr lang="en-US" dirty="0" smtClean="0">
                <a:hlinkClick r:id="rId9"/>
              </a:rPr>
              <a:t>http://www.education.com/reference/article/technology-strategies-special-education/</a:t>
            </a:r>
            <a:endParaRPr lang="en-US" dirty="0" smtClean="0"/>
          </a:p>
          <a:p>
            <a:r>
              <a:rPr lang="en-US" dirty="0" smtClean="0">
                <a:hlinkClick r:id="rId10"/>
              </a:rPr>
              <a:t>http://www.cast.org/</a:t>
            </a:r>
            <a:endParaRPr lang="en-US" dirty="0" smtClean="0"/>
          </a:p>
          <a:p>
            <a:r>
              <a:rPr lang="en-US" dirty="0" smtClean="0">
                <a:hlinkClick r:id="rId11"/>
              </a:rPr>
              <a:t>http://</a:t>
            </a:r>
            <a:r>
              <a:rPr lang="en-US" dirty="0" smtClean="0">
                <a:hlinkClick r:id="rId11"/>
              </a:rPr>
              <a:t>en.wikipedia.org/wiki/Universal_Design_for_Learning</a:t>
            </a:r>
            <a:endParaRPr lang="en-US" dirty="0" smtClean="0"/>
          </a:p>
          <a:p>
            <a:r>
              <a:rPr lang="en-US" dirty="0" smtClean="0">
                <a:hlinkClick r:id="rId12"/>
              </a:rPr>
              <a:t>http://www.education.com/reference/article/top-ten-strategies-special-education</a:t>
            </a:r>
            <a:r>
              <a:rPr lang="en-US" dirty="0" smtClean="0">
                <a:hlinkClick r:id="rId12"/>
              </a:rPr>
              <a:t>/</a:t>
            </a:r>
            <a:endParaRPr lang="en-US" dirty="0" smtClean="0"/>
          </a:p>
          <a:p>
            <a:r>
              <a:rPr lang="en-US" dirty="0" smtClean="0">
                <a:hlinkClick r:id="rId13"/>
              </a:rPr>
              <a:t>http://</a:t>
            </a:r>
            <a:r>
              <a:rPr lang="en-US" dirty="0" smtClean="0">
                <a:hlinkClick r:id="rId13"/>
              </a:rPr>
              <a:t>k6educators.about.com/od/educationglossary/g/gnclb.htm</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34400" cy="987552"/>
          </a:xfrm>
        </p:spPr>
        <p:txBody>
          <a:bodyPr>
            <a:normAutofit fontScale="90000"/>
          </a:bodyPr>
          <a:lstStyle/>
          <a:p>
            <a:r>
              <a:rPr lang="en-US" b="1" dirty="0" smtClean="0"/>
              <a:t>Disabilit</a:t>
            </a:r>
            <a:r>
              <a:rPr lang="en-US" dirty="0" smtClean="0"/>
              <a:t>y</a:t>
            </a:r>
            <a:br>
              <a:rPr lang="en-US" dirty="0" smtClean="0"/>
            </a:br>
            <a:endParaRPr lang="en-US" dirty="0"/>
          </a:p>
        </p:txBody>
      </p:sp>
      <p:sp>
        <p:nvSpPr>
          <p:cNvPr id="3" name="Content Placeholder 2"/>
          <p:cNvSpPr>
            <a:spLocks noGrp="1"/>
          </p:cNvSpPr>
          <p:nvPr>
            <p:ph sz="quarter" idx="1"/>
          </p:nvPr>
        </p:nvSpPr>
        <p:spPr/>
        <p:txBody>
          <a:bodyPr/>
          <a:lstStyle/>
          <a:p>
            <a:pPr>
              <a:buNone/>
            </a:pPr>
            <a:r>
              <a:rPr lang="en-US" i="1" dirty="0" smtClean="0"/>
              <a:t>	Disability: </a:t>
            </a:r>
            <a:r>
              <a:rPr lang="en-US" dirty="0" smtClean="0"/>
              <a:t>Any restriction or lack (resulting from an impairment) of ability to perform an activity in the manner or within the range considered normal for a human </a:t>
            </a:r>
            <a:r>
              <a:rPr lang="en-US" dirty="0" smtClean="0"/>
              <a:t>being.</a:t>
            </a:r>
            <a:endParaRPr lang="en-US" dirty="0"/>
          </a:p>
        </p:txBody>
      </p:sp>
      <p:pic>
        <p:nvPicPr>
          <p:cNvPr id="2050" name="Picture 2" descr="C:\Program Files\Microsoft Office\MEDIA\CAGCAT10\j0293238.wmf"/>
          <p:cNvPicPr>
            <a:picLocks noChangeAspect="1" noChangeArrowheads="1"/>
          </p:cNvPicPr>
          <p:nvPr/>
        </p:nvPicPr>
        <p:blipFill>
          <a:blip r:embed="rId3"/>
          <a:srcRect/>
          <a:stretch>
            <a:fillRect/>
          </a:stretch>
        </p:blipFill>
        <p:spPr bwMode="auto">
          <a:xfrm>
            <a:off x="3581400" y="3124200"/>
            <a:ext cx="2971800" cy="2743200"/>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Handicap</a:t>
            </a:r>
            <a:endParaRPr lang="en-US" b="1" dirty="0"/>
          </a:p>
        </p:txBody>
      </p:sp>
      <p:sp>
        <p:nvSpPr>
          <p:cNvPr id="3" name="Content Placeholder 2"/>
          <p:cNvSpPr>
            <a:spLocks noGrp="1"/>
          </p:cNvSpPr>
          <p:nvPr>
            <p:ph sz="quarter" idx="1"/>
          </p:nvPr>
        </p:nvSpPr>
        <p:spPr/>
        <p:txBody>
          <a:bodyPr>
            <a:normAutofit/>
          </a:bodyPr>
          <a:lstStyle/>
          <a:p>
            <a:pPr>
              <a:buNone/>
            </a:pPr>
            <a:r>
              <a:rPr lang="en-US" dirty="0" smtClean="0"/>
              <a:t>	Handicap is therefore a function of the relationship between disabled persons and their environment. It occurs when they encounter cultural, physical or social barriers which prevent their access to the various systems of society that are available to other citizens. Thus, handicap is the loss or limitation of opportunities to take part in the life of the community on an equal level with </a:t>
            </a:r>
            <a:r>
              <a:rPr lang="en-US" dirty="0" smtClean="0"/>
              <a:t>others.</a:t>
            </a:r>
            <a:endParaRPr lang="en-US" dirty="0" smtClean="0"/>
          </a:p>
          <a:p>
            <a:endParaRPr lang="en-US" dirty="0"/>
          </a:p>
        </p:txBody>
      </p:sp>
      <p:pic>
        <p:nvPicPr>
          <p:cNvPr id="3074" name="Picture 2" descr="C:\Documents and Settings\lab-coe129\Local Settings\Temporary Internet Files\Content.IE5\KL91Z58G\MC900229829[1].wmf"/>
          <p:cNvPicPr>
            <a:picLocks noChangeAspect="1" noChangeArrowheads="1"/>
          </p:cNvPicPr>
          <p:nvPr/>
        </p:nvPicPr>
        <p:blipFill>
          <a:blip r:embed="rId3"/>
          <a:srcRect/>
          <a:stretch>
            <a:fillRect/>
          </a:stretch>
        </p:blipFill>
        <p:spPr bwMode="auto">
          <a:xfrm>
            <a:off x="381000" y="0"/>
            <a:ext cx="1775765" cy="1631290"/>
          </a:xfrm>
          <a:prstGeom prst="rect">
            <a:avLst/>
          </a:prstGeom>
          <a:noFill/>
        </p:spPr>
      </p:pic>
      <p:grpSp>
        <p:nvGrpSpPr>
          <p:cNvPr id="3078" name="Group 6"/>
          <p:cNvGrpSpPr>
            <a:grpSpLocks noChangeAspect="1"/>
          </p:cNvGrpSpPr>
          <p:nvPr/>
        </p:nvGrpSpPr>
        <p:grpSpPr bwMode="auto">
          <a:xfrm>
            <a:off x="7315200" y="228600"/>
            <a:ext cx="1524000" cy="1401317"/>
            <a:chOff x="2321" y="1646"/>
            <a:chExt cx="1118" cy="1028"/>
          </a:xfrm>
        </p:grpSpPr>
        <p:sp>
          <p:nvSpPr>
            <p:cNvPr id="3077" name="AutoShape 5"/>
            <p:cNvSpPr>
              <a:spLocks noChangeAspect="1" noChangeArrowheads="1" noTextEdit="1"/>
            </p:cNvSpPr>
            <p:nvPr/>
          </p:nvSpPr>
          <p:spPr bwMode="auto">
            <a:xfrm>
              <a:off x="2321" y="1646"/>
              <a:ext cx="1118" cy="10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9" name="Freeform 7"/>
            <p:cNvSpPr>
              <a:spLocks/>
            </p:cNvSpPr>
            <p:nvPr/>
          </p:nvSpPr>
          <p:spPr bwMode="auto">
            <a:xfrm>
              <a:off x="2321" y="1646"/>
              <a:ext cx="1118" cy="1028"/>
            </a:xfrm>
            <a:custGeom>
              <a:avLst/>
              <a:gdLst/>
              <a:ahLst/>
              <a:cxnLst>
                <a:cxn ang="0">
                  <a:pos x="724" y="144"/>
                </a:cxn>
                <a:cxn ang="0">
                  <a:pos x="1027" y="365"/>
                </a:cxn>
                <a:cxn ang="0">
                  <a:pos x="1090" y="419"/>
                </a:cxn>
                <a:cxn ang="0">
                  <a:pos x="773" y="287"/>
                </a:cxn>
                <a:cxn ang="0">
                  <a:pos x="557" y="156"/>
                </a:cxn>
                <a:cxn ang="0">
                  <a:pos x="830" y="387"/>
                </a:cxn>
                <a:cxn ang="0">
                  <a:pos x="1117" y="541"/>
                </a:cxn>
                <a:cxn ang="0">
                  <a:pos x="883" y="476"/>
                </a:cxn>
                <a:cxn ang="0">
                  <a:pos x="558" y="310"/>
                </a:cxn>
                <a:cxn ang="0">
                  <a:pos x="630" y="395"/>
                </a:cxn>
                <a:cxn ang="0">
                  <a:pos x="925" y="583"/>
                </a:cxn>
                <a:cxn ang="0">
                  <a:pos x="987" y="636"/>
                </a:cxn>
                <a:cxn ang="0">
                  <a:pos x="677" y="524"/>
                </a:cxn>
                <a:cxn ang="0">
                  <a:pos x="465" y="425"/>
                </a:cxn>
                <a:cxn ang="0">
                  <a:pos x="732" y="617"/>
                </a:cxn>
                <a:cxn ang="0">
                  <a:pos x="1014" y="758"/>
                </a:cxn>
                <a:cxn ang="0">
                  <a:pos x="785" y="702"/>
                </a:cxn>
                <a:cxn ang="0">
                  <a:pos x="463" y="566"/>
                </a:cxn>
                <a:cxn ang="0">
                  <a:pos x="534" y="641"/>
                </a:cxn>
                <a:cxn ang="0">
                  <a:pos x="827" y="808"/>
                </a:cxn>
                <a:cxn ang="0">
                  <a:pos x="889" y="860"/>
                </a:cxn>
                <a:cxn ang="0">
                  <a:pos x="580" y="761"/>
                </a:cxn>
                <a:cxn ang="0">
                  <a:pos x="366" y="680"/>
                </a:cxn>
                <a:cxn ang="0">
                  <a:pos x="636" y="849"/>
                </a:cxn>
                <a:cxn ang="0">
                  <a:pos x="919" y="985"/>
                </a:cxn>
                <a:cxn ang="0">
                  <a:pos x="690" y="933"/>
                </a:cxn>
                <a:cxn ang="0">
                  <a:pos x="362" y="811"/>
                </a:cxn>
                <a:cxn ang="0">
                  <a:pos x="434" y="882"/>
                </a:cxn>
                <a:cxn ang="0">
                  <a:pos x="733" y="1041"/>
                </a:cxn>
                <a:cxn ang="0">
                  <a:pos x="797" y="1094"/>
                </a:cxn>
                <a:cxn ang="0">
                  <a:pos x="481" y="1001"/>
                </a:cxn>
                <a:cxn ang="0">
                  <a:pos x="259" y="923"/>
                </a:cxn>
                <a:cxn ang="0">
                  <a:pos x="539" y="1090"/>
                </a:cxn>
                <a:cxn ang="0">
                  <a:pos x="829" y="1224"/>
                </a:cxn>
                <a:cxn ang="0">
                  <a:pos x="595" y="1177"/>
                </a:cxn>
                <a:cxn ang="0">
                  <a:pos x="252" y="1055"/>
                </a:cxn>
                <a:cxn ang="0">
                  <a:pos x="328" y="1126"/>
                </a:cxn>
                <a:cxn ang="0">
                  <a:pos x="641" y="1287"/>
                </a:cxn>
                <a:cxn ang="0">
                  <a:pos x="707" y="1340"/>
                </a:cxn>
                <a:cxn ang="0">
                  <a:pos x="378" y="1250"/>
                </a:cxn>
                <a:cxn ang="0">
                  <a:pos x="139" y="1163"/>
                </a:cxn>
                <a:cxn ang="0">
                  <a:pos x="440" y="1343"/>
                </a:cxn>
                <a:cxn ang="0">
                  <a:pos x="745" y="1474"/>
                </a:cxn>
                <a:cxn ang="0">
                  <a:pos x="501" y="1434"/>
                </a:cxn>
                <a:cxn ang="0">
                  <a:pos x="130" y="1299"/>
                </a:cxn>
                <a:cxn ang="0">
                  <a:pos x="213" y="1377"/>
                </a:cxn>
                <a:cxn ang="0">
                  <a:pos x="552" y="1548"/>
                </a:cxn>
                <a:cxn ang="0">
                  <a:pos x="622" y="1601"/>
                </a:cxn>
                <a:cxn ang="0">
                  <a:pos x="269" y="1511"/>
                </a:cxn>
                <a:cxn ang="0">
                  <a:pos x="2" y="1407"/>
                </a:cxn>
                <a:cxn ang="0">
                  <a:pos x="485" y="1640"/>
                </a:cxn>
                <a:cxn ang="0">
                  <a:pos x="923" y="1732"/>
                </a:cxn>
                <a:cxn ang="0">
                  <a:pos x="1300" y="1800"/>
                </a:cxn>
                <a:cxn ang="0">
                  <a:pos x="1675" y="2011"/>
                </a:cxn>
                <a:cxn ang="0">
                  <a:pos x="1854" y="1475"/>
                </a:cxn>
                <a:cxn ang="0">
                  <a:pos x="2181" y="930"/>
                </a:cxn>
                <a:cxn ang="0">
                  <a:pos x="1912" y="584"/>
                </a:cxn>
                <a:cxn ang="0">
                  <a:pos x="1534" y="461"/>
                </a:cxn>
                <a:cxn ang="0">
                  <a:pos x="1126" y="357"/>
                </a:cxn>
                <a:cxn ang="0">
                  <a:pos x="668" y="61"/>
                </a:cxn>
              </a:cxnLst>
              <a:rect l="0" t="0" r="r" b="b"/>
              <a:pathLst>
                <a:path w="2236" h="2056">
                  <a:moveTo>
                    <a:pt x="606" y="0"/>
                  </a:moveTo>
                  <a:lnTo>
                    <a:pt x="604" y="5"/>
                  </a:lnTo>
                  <a:lnTo>
                    <a:pt x="603" y="8"/>
                  </a:lnTo>
                  <a:lnTo>
                    <a:pt x="602" y="12"/>
                  </a:lnTo>
                  <a:lnTo>
                    <a:pt x="601" y="16"/>
                  </a:lnTo>
                  <a:lnTo>
                    <a:pt x="642" y="62"/>
                  </a:lnTo>
                  <a:lnTo>
                    <a:pt x="684" y="105"/>
                  </a:lnTo>
                  <a:lnTo>
                    <a:pt x="724" y="144"/>
                  </a:lnTo>
                  <a:lnTo>
                    <a:pt x="763" y="180"/>
                  </a:lnTo>
                  <a:lnTo>
                    <a:pt x="803" y="213"/>
                  </a:lnTo>
                  <a:lnTo>
                    <a:pt x="841" y="244"/>
                  </a:lnTo>
                  <a:lnTo>
                    <a:pt x="879" y="273"/>
                  </a:lnTo>
                  <a:lnTo>
                    <a:pt x="917" y="298"/>
                  </a:lnTo>
                  <a:lnTo>
                    <a:pt x="953" y="323"/>
                  </a:lnTo>
                  <a:lnTo>
                    <a:pt x="990" y="346"/>
                  </a:lnTo>
                  <a:lnTo>
                    <a:pt x="1027" y="365"/>
                  </a:lnTo>
                  <a:lnTo>
                    <a:pt x="1063" y="384"/>
                  </a:lnTo>
                  <a:lnTo>
                    <a:pt x="1100" y="402"/>
                  </a:lnTo>
                  <a:lnTo>
                    <a:pt x="1135" y="418"/>
                  </a:lnTo>
                  <a:lnTo>
                    <a:pt x="1170" y="433"/>
                  </a:lnTo>
                  <a:lnTo>
                    <a:pt x="1206" y="447"/>
                  </a:lnTo>
                  <a:lnTo>
                    <a:pt x="1168" y="439"/>
                  </a:lnTo>
                  <a:lnTo>
                    <a:pt x="1128" y="430"/>
                  </a:lnTo>
                  <a:lnTo>
                    <a:pt x="1090" y="419"/>
                  </a:lnTo>
                  <a:lnTo>
                    <a:pt x="1051" y="408"/>
                  </a:lnTo>
                  <a:lnTo>
                    <a:pt x="1013" y="395"/>
                  </a:lnTo>
                  <a:lnTo>
                    <a:pt x="974" y="381"/>
                  </a:lnTo>
                  <a:lnTo>
                    <a:pt x="934" y="365"/>
                  </a:lnTo>
                  <a:lnTo>
                    <a:pt x="895" y="348"/>
                  </a:lnTo>
                  <a:lnTo>
                    <a:pt x="854" y="330"/>
                  </a:lnTo>
                  <a:lnTo>
                    <a:pt x="814" y="309"/>
                  </a:lnTo>
                  <a:lnTo>
                    <a:pt x="773" y="287"/>
                  </a:lnTo>
                  <a:lnTo>
                    <a:pt x="731" y="263"/>
                  </a:lnTo>
                  <a:lnTo>
                    <a:pt x="690" y="236"/>
                  </a:lnTo>
                  <a:lnTo>
                    <a:pt x="647" y="207"/>
                  </a:lnTo>
                  <a:lnTo>
                    <a:pt x="604" y="177"/>
                  </a:lnTo>
                  <a:lnTo>
                    <a:pt x="561" y="144"/>
                  </a:lnTo>
                  <a:lnTo>
                    <a:pt x="560" y="148"/>
                  </a:lnTo>
                  <a:lnTo>
                    <a:pt x="558" y="151"/>
                  </a:lnTo>
                  <a:lnTo>
                    <a:pt x="557" y="156"/>
                  </a:lnTo>
                  <a:lnTo>
                    <a:pt x="556" y="159"/>
                  </a:lnTo>
                  <a:lnTo>
                    <a:pt x="598" y="199"/>
                  </a:lnTo>
                  <a:lnTo>
                    <a:pt x="637" y="236"/>
                  </a:lnTo>
                  <a:lnTo>
                    <a:pt x="677" y="271"/>
                  </a:lnTo>
                  <a:lnTo>
                    <a:pt x="716" y="303"/>
                  </a:lnTo>
                  <a:lnTo>
                    <a:pt x="754" y="334"/>
                  </a:lnTo>
                  <a:lnTo>
                    <a:pt x="792" y="362"/>
                  </a:lnTo>
                  <a:lnTo>
                    <a:pt x="830" y="387"/>
                  </a:lnTo>
                  <a:lnTo>
                    <a:pt x="867" y="411"/>
                  </a:lnTo>
                  <a:lnTo>
                    <a:pt x="904" y="434"/>
                  </a:lnTo>
                  <a:lnTo>
                    <a:pt x="940" y="455"/>
                  </a:lnTo>
                  <a:lnTo>
                    <a:pt x="975" y="474"/>
                  </a:lnTo>
                  <a:lnTo>
                    <a:pt x="1011" y="492"/>
                  </a:lnTo>
                  <a:lnTo>
                    <a:pt x="1047" y="509"/>
                  </a:lnTo>
                  <a:lnTo>
                    <a:pt x="1081" y="524"/>
                  </a:lnTo>
                  <a:lnTo>
                    <a:pt x="1117" y="541"/>
                  </a:lnTo>
                  <a:lnTo>
                    <a:pt x="1151" y="554"/>
                  </a:lnTo>
                  <a:lnTo>
                    <a:pt x="1113" y="546"/>
                  </a:lnTo>
                  <a:lnTo>
                    <a:pt x="1075" y="537"/>
                  </a:lnTo>
                  <a:lnTo>
                    <a:pt x="1037" y="527"/>
                  </a:lnTo>
                  <a:lnTo>
                    <a:pt x="999" y="515"/>
                  </a:lnTo>
                  <a:lnTo>
                    <a:pt x="961" y="504"/>
                  </a:lnTo>
                  <a:lnTo>
                    <a:pt x="922" y="491"/>
                  </a:lnTo>
                  <a:lnTo>
                    <a:pt x="883" y="476"/>
                  </a:lnTo>
                  <a:lnTo>
                    <a:pt x="844" y="461"/>
                  </a:lnTo>
                  <a:lnTo>
                    <a:pt x="805" y="444"/>
                  </a:lnTo>
                  <a:lnTo>
                    <a:pt x="765" y="425"/>
                  </a:lnTo>
                  <a:lnTo>
                    <a:pt x="724" y="406"/>
                  </a:lnTo>
                  <a:lnTo>
                    <a:pt x="684" y="385"/>
                  </a:lnTo>
                  <a:lnTo>
                    <a:pt x="642" y="362"/>
                  </a:lnTo>
                  <a:lnTo>
                    <a:pt x="601" y="337"/>
                  </a:lnTo>
                  <a:lnTo>
                    <a:pt x="558" y="310"/>
                  </a:lnTo>
                  <a:lnTo>
                    <a:pt x="516" y="282"/>
                  </a:lnTo>
                  <a:lnTo>
                    <a:pt x="515" y="286"/>
                  </a:lnTo>
                  <a:lnTo>
                    <a:pt x="514" y="289"/>
                  </a:lnTo>
                  <a:lnTo>
                    <a:pt x="512" y="293"/>
                  </a:lnTo>
                  <a:lnTo>
                    <a:pt x="511" y="296"/>
                  </a:lnTo>
                  <a:lnTo>
                    <a:pt x="552" y="332"/>
                  </a:lnTo>
                  <a:lnTo>
                    <a:pt x="591" y="364"/>
                  </a:lnTo>
                  <a:lnTo>
                    <a:pt x="630" y="395"/>
                  </a:lnTo>
                  <a:lnTo>
                    <a:pt x="668" y="425"/>
                  </a:lnTo>
                  <a:lnTo>
                    <a:pt x="706" y="452"/>
                  </a:lnTo>
                  <a:lnTo>
                    <a:pt x="744" y="478"/>
                  </a:lnTo>
                  <a:lnTo>
                    <a:pt x="781" y="501"/>
                  </a:lnTo>
                  <a:lnTo>
                    <a:pt x="817" y="524"/>
                  </a:lnTo>
                  <a:lnTo>
                    <a:pt x="853" y="545"/>
                  </a:lnTo>
                  <a:lnTo>
                    <a:pt x="889" y="565"/>
                  </a:lnTo>
                  <a:lnTo>
                    <a:pt x="925" y="583"/>
                  </a:lnTo>
                  <a:lnTo>
                    <a:pt x="960" y="602"/>
                  </a:lnTo>
                  <a:lnTo>
                    <a:pt x="995" y="618"/>
                  </a:lnTo>
                  <a:lnTo>
                    <a:pt x="1030" y="634"/>
                  </a:lnTo>
                  <a:lnTo>
                    <a:pt x="1065" y="649"/>
                  </a:lnTo>
                  <a:lnTo>
                    <a:pt x="1100" y="664"/>
                  </a:lnTo>
                  <a:lnTo>
                    <a:pt x="1063" y="656"/>
                  </a:lnTo>
                  <a:lnTo>
                    <a:pt x="1025" y="647"/>
                  </a:lnTo>
                  <a:lnTo>
                    <a:pt x="987" y="636"/>
                  </a:lnTo>
                  <a:lnTo>
                    <a:pt x="950" y="626"/>
                  </a:lnTo>
                  <a:lnTo>
                    <a:pt x="912" y="614"/>
                  </a:lnTo>
                  <a:lnTo>
                    <a:pt x="873" y="602"/>
                  </a:lnTo>
                  <a:lnTo>
                    <a:pt x="835" y="589"/>
                  </a:lnTo>
                  <a:lnTo>
                    <a:pt x="796" y="574"/>
                  </a:lnTo>
                  <a:lnTo>
                    <a:pt x="756" y="559"/>
                  </a:lnTo>
                  <a:lnTo>
                    <a:pt x="717" y="543"/>
                  </a:lnTo>
                  <a:lnTo>
                    <a:pt x="677" y="524"/>
                  </a:lnTo>
                  <a:lnTo>
                    <a:pt x="637" y="506"/>
                  </a:lnTo>
                  <a:lnTo>
                    <a:pt x="595" y="485"/>
                  </a:lnTo>
                  <a:lnTo>
                    <a:pt x="554" y="463"/>
                  </a:lnTo>
                  <a:lnTo>
                    <a:pt x="511" y="440"/>
                  </a:lnTo>
                  <a:lnTo>
                    <a:pt x="469" y="415"/>
                  </a:lnTo>
                  <a:lnTo>
                    <a:pt x="467" y="418"/>
                  </a:lnTo>
                  <a:lnTo>
                    <a:pt x="466" y="422"/>
                  </a:lnTo>
                  <a:lnTo>
                    <a:pt x="465" y="425"/>
                  </a:lnTo>
                  <a:lnTo>
                    <a:pt x="464" y="429"/>
                  </a:lnTo>
                  <a:lnTo>
                    <a:pt x="504" y="461"/>
                  </a:lnTo>
                  <a:lnTo>
                    <a:pt x="543" y="490"/>
                  </a:lnTo>
                  <a:lnTo>
                    <a:pt x="583" y="519"/>
                  </a:lnTo>
                  <a:lnTo>
                    <a:pt x="621" y="545"/>
                  </a:lnTo>
                  <a:lnTo>
                    <a:pt x="659" y="570"/>
                  </a:lnTo>
                  <a:lnTo>
                    <a:pt x="695" y="594"/>
                  </a:lnTo>
                  <a:lnTo>
                    <a:pt x="732" y="617"/>
                  </a:lnTo>
                  <a:lnTo>
                    <a:pt x="769" y="637"/>
                  </a:lnTo>
                  <a:lnTo>
                    <a:pt x="805" y="657"/>
                  </a:lnTo>
                  <a:lnTo>
                    <a:pt x="841" y="676"/>
                  </a:lnTo>
                  <a:lnTo>
                    <a:pt x="875" y="694"/>
                  </a:lnTo>
                  <a:lnTo>
                    <a:pt x="911" y="711"/>
                  </a:lnTo>
                  <a:lnTo>
                    <a:pt x="945" y="727"/>
                  </a:lnTo>
                  <a:lnTo>
                    <a:pt x="980" y="743"/>
                  </a:lnTo>
                  <a:lnTo>
                    <a:pt x="1014" y="758"/>
                  </a:lnTo>
                  <a:lnTo>
                    <a:pt x="1049" y="773"/>
                  </a:lnTo>
                  <a:lnTo>
                    <a:pt x="1012" y="765"/>
                  </a:lnTo>
                  <a:lnTo>
                    <a:pt x="974" y="756"/>
                  </a:lnTo>
                  <a:lnTo>
                    <a:pt x="937" y="747"/>
                  </a:lnTo>
                  <a:lnTo>
                    <a:pt x="899" y="736"/>
                  </a:lnTo>
                  <a:lnTo>
                    <a:pt x="861" y="726"/>
                  </a:lnTo>
                  <a:lnTo>
                    <a:pt x="823" y="715"/>
                  </a:lnTo>
                  <a:lnTo>
                    <a:pt x="785" y="702"/>
                  </a:lnTo>
                  <a:lnTo>
                    <a:pt x="747" y="688"/>
                  </a:lnTo>
                  <a:lnTo>
                    <a:pt x="708" y="674"/>
                  </a:lnTo>
                  <a:lnTo>
                    <a:pt x="668" y="659"/>
                  </a:lnTo>
                  <a:lnTo>
                    <a:pt x="629" y="643"/>
                  </a:lnTo>
                  <a:lnTo>
                    <a:pt x="588" y="626"/>
                  </a:lnTo>
                  <a:lnTo>
                    <a:pt x="547" y="607"/>
                  </a:lnTo>
                  <a:lnTo>
                    <a:pt x="505" y="587"/>
                  </a:lnTo>
                  <a:lnTo>
                    <a:pt x="463" y="566"/>
                  </a:lnTo>
                  <a:lnTo>
                    <a:pt x="420" y="544"/>
                  </a:lnTo>
                  <a:lnTo>
                    <a:pt x="419" y="547"/>
                  </a:lnTo>
                  <a:lnTo>
                    <a:pt x="418" y="551"/>
                  </a:lnTo>
                  <a:lnTo>
                    <a:pt x="417" y="554"/>
                  </a:lnTo>
                  <a:lnTo>
                    <a:pt x="416" y="558"/>
                  </a:lnTo>
                  <a:lnTo>
                    <a:pt x="456" y="587"/>
                  </a:lnTo>
                  <a:lnTo>
                    <a:pt x="495" y="614"/>
                  </a:lnTo>
                  <a:lnTo>
                    <a:pt x="534" y="641"/>
                  </a:lnTo>
                  <a:lnTo>
                    <a:pt x="572" y="665"/>
                  </a:lnTo>
                  <a:lnTo>
                    <a:pt x="610" y="689"/>
                  </a:lnTo>
                  <a:lnTo>
                    <a:pt x="647" y="711"/>
                  </a:lnTo>
                  <a:lnTo>
                    <a:pt x="684" y="732"/>
                  </a:lnTo>
                  <a:lnTo>
                    <a:pt x="721" y="753"/>
                  </a:lnTo>
                  <a:lnTo>
                    <a:pt x="756" y="771"/>
                  </a:lnTo>
                  <a:lnTo>
                    <a:pt x="792" y="789"/>
                  </a:lnTo>
                  <a:lnTo>
                    <a:pt x="827" y="808"/>
                  </a:lnTo>
                  <a:lnTo>
                    <a:pt x="862" y="824"/>
                  </a:lnTo>
                  <a:lnTo>
                    <a:pt x="897" y="840"/>
                  </a:lnTo>
                  <a:lnTo>
                    <a:pt x="931" y="856"/>
                  </a:lnTo>
                  <a:lnTo>
                    <a:pt x="966" y="871"/>
                  </a:lnTo>
                  <a:lnTo>
                    <a:pt x="1001" y="886"/>
                  </a:lnTo>
                  <a:lnTo>
                    <a:pt x="964" y="878"/>
                  </a:lnTo>
                  <a:lnTo>
                    <a:pt x="927" y="869"/>
                  </a:lnTo>
                  <a:lnTo>
                    <a:pt x="889" y="860"/>
                  </a:lnTo>
                  <a:lnTo>
                    <a:pt x="852" y="849"/>
                  </a:lnTo>
                  <a:lnTo>
                    <a:pt x="814" y="839"/>
                  </a:lnTo>
                  <a:lnTo>
                    <a:pt x="776" y="829"/>
                  </a:lnTo>
                  <a:lnTo>
                    <a:pt x="738" y="816"/>
                  </a:lnTo>
                  <a:lnTo>
                    <a:pt x="699" y="803"/>
                  </a:lnTo>
                  <a:lnTo>
                    <a:pt x="660" y="791"/>
                  </a:lnTo>
                  <a:lnTo>
                    <a:pt x="621" y="777"/>
                  </a:lnTo>
                  <a:lnTo>
                    <a:pt x="580" y="761"/>
                  </a:lnTo>
                  <a:lnTo>
                    <a:pt x="540" y="744"/>
                  </a:lnTo>
                  <a:lnTo>
                    <a:pt x="499" y="727"/>
                  </a:lnTo>
                  <a:lnTo>
                    <a:pt x="456" y="710"/>
                  </a:lnTo>
                  <a:lnTo>
                    <a:pt x="415" y="690"/>
                  </a:lnTo>
                  <a:lnTo>
                    <a:pt x="371" y="670"/>
                  </a:lnTo>
                  <a:lnTo>
                    <a:pt x="370" y="673"/>
                  </a:lnTo>
                  <a:lnTo>
                    <a:pt x="368" y="676"/>
                  </a:lnTo>
                  <a:lnTo>
                    <a:pt x="366" y="680"/>
                  </a:lnTo>
                  <a:lnTo>
                    <a:pt x="365" y="683"/>
                  </a:lnTo>
                  <a:lnTo>
                    <a:pt x="405" y="711"/>
                  </a:lnTo>
                  <a:lnTo>
                    <a:pt x="446" y="736"/>
                  </a:lnTo>
                  <a:lnTo>
                    <a:pt x="485" y="762"/>
                  </a:lnTo>
                  <a:lnTo>
                    <a:pt x="523" y="785"/>
                  </a:lnTo>
                  <a:lnTo>
                    <a:pt x="561" y="807"/>
                  </a:lnTo>
                  <a:lnTo>
                    <a:pt x="599" y="829"/>
                  </a:lnTo>
                  <a:lnTo>
                    <a:pt x="636" y="849"/>
                  </a:lnTo>
                  <a:lnTo>
                    <a:pt x="672" y="869"/>
                  </a:lnTo>
                  <a:lnTo>
                    <a:pt x="708" y="887"/>
                  </a:lnTo>
                  <a:lnTo>
                    <a:pt x="744" y="906"/>
                  </a:lnTo>
                  <a:lnTo>
                    <a:pt x="779" y="923"/>
                  </a:lnTo>
                  <a:lnTo>
                    <a:pt x="815" y="939"/>
                  </a:lnTo>
                  <a:lnTo>
                    <a:pt x="850" y="955"/>
                  </a:lnTo>
                  <a:lnTo>
                    <a:pt x="884" y="970"/>
                  </a:lnTo>
                  <a:lnTo>
                    <a:pt x="919" y="985"/>
                  </a:lnTo>
                  <a:lnTo>
                    <a:pt x="953" y="1000"/>
                  </a:lnTo>
                  <a:lnTo>
                    <a:pt x="917" y="992"/>
                  </a:lnTo>
                  <a:lnTo>
                    <a:pt x="880" y="983"/>
                  </a:lnTo>
                  <a:lnTo>
                    <a:pt x="842" y="975"/>
                  </a:lnTo>
                  <a:lnTo>
                    <a:pt x="805" y="965"/>
                  </a:lnTo>
                  <a:lnTo>
                    <a:pt x="767" y="955"/>
                  </a:lnTo>
                  <a:lnTo>
                    <a:pt x="729" y="945"/>
                  </a:lnTo>
                  <a:lnTo>
                    <a:pt x="690" y="933"/>
                  </a:lnTo>
                  <a:lnTo>
                    <a:pt x="651" y="921"/>
                  </a:lnTo>
                  <a:lnTo>
                    <a:pt x="611" y="908"/>
                  </a:lnTo>
                  <a:lnTo>
                    <a:pt x="571" y="894"/>
                  </a:lnTo>
                  <a:lnTo>
                    <a:pt x="531" y="880"/>
                  </a:lnTo>
                  <a:lnTo>
                    <a:pt x="489" y="864"/>
                  </a:lnTo>
                  <a:lnTo>
                    <a:pt x="448" y="848"/>
                  </a:lnTo>
                  <a:lnTo>
                    <a:pt x="405" y="831"/>
                  </a:lnTo>
                  <a:lnTo>
                    <a:pt x="362" y="811"/>
                  </a:lnTo>
                  <a:lnTo>
                    <a:pt x="318" y="792"/>
                  </a:lnTo>
                  <a:lnTo>
                    <a:pt x="317" y="795"/>
                  </a:lnTo>
                  <a:lnTo>
                    <a:pt x="315" y="799"/>
                  </a:lnTo>
                  <a:lnTo>
                    <a:pt x="314" y="802"/>
                  </a:lnTo>
                  <a:lnTo>
                    <a:pt x="313" y="804"/>
                  </a:lnTo>
                  <a:lnTo>
                    <a:pt x="355" y="831"/>
                  </a:lnTo>
                  <a:lnTo>
                    <a:pt x="394" y="856"/>
                  </a:lnTo>
                  <a:lnTo>
                    <a:pt x="434" y="882"/>
                  </a:lnTo>
                  <a:lnTo>
                    <a:pt x="473" y="905"/>
                  </a:lnTo>
                  <a:lnTo>
                    <a:pt x="511" y="927"/>
                  </a:lnTo>
                  <a:lnTo>
                    <a:pt x="549" y="947"/>
                  </a:lnTo>
                  <a:lnTo>
                    <a:pt x="587" y="968"/>
                  </a:lnTo>
                  <a:lnTo>
                    <a:pt x="624" y="988"/>
                  </a:lnTo>
                  <a:lnTo>
                    <a:pt x="661" y="1006"/>
                  </a:lnTo>
                  <a:lnTo>
                    <a:pt x="697" y="1023"/>
                  </a:lnTo>
                  <a:lnTo>
                    <a:pt x="733" y="1041"/>
                  </a:lnTo>
                  <a:lnTo>
                    <a:pt x="769" y="1058"/>
                  </a:lnTo>
                  <a:lnTo>
                    <a:pt x="804" y="1073"/>
                  </a:lnTo>
                  <a:lnTo>
                    <a:pt x="839" y="1089"/>
                  </a:lnTo>
                  <a:lnTo>
                    <a:pt x="874" y="1103"/>
                  </a:lnTo>
                  <a:lnTo>
                    <a:pt x="908" y="1118"/>
                  </a:lnTo>
                  <a:lnTo>
                    <a:pt x="872" y="1110"/>
                  </a:lnTo>
                  <a:lnTo>
                    <a:pt x="834" y="1102"/>
                  </a:lnTo>
                  <a:lnTo>
                    <a:pt x="797" y="1094"/>
                  </a:lnTo>
                  <a:lnTo>
                    <a:pt x="759" y="1084"/>
                  </a:lnTo>
                  <a:lnTo>
                    <a:pt x="720" y="1075"/>
                  </a:lnTo>
                  <a:lnTo>
                    <a:pt x="682" y="1065"/>
                  </a:lnTo>
                  <a:lnTo>
                    <a:pt x="642" y="1053"/>
                  </a:lnTo>
                  <a:lnTo>
                    <a:pt x="603" y="1042"/>
                  </a:lnTo>
                  <a:lnTo>
                    <a:pt x="563" y="1029"/>
                  </a:lnTo>
                  <a:lnTo>
                    <a:pt x="523" y="1016"/>
                  </a:lnTo>
                  <a:lnTo>
                    <a:pt x="481" y="1001"/>
                  </a:lnTo>
                  <a:lnTo>
                    <a:pt x="439" y="987"/>
                  </a:lnTo>
                  <a:lnTo>
                    <a:pt x="396" y="970"/>
                  </a:lnTo>
                  <a:lnTo>
                    <a:pt x="353" y="952"/>
                  </a:lnTo>
                  <a:lnTo>
                    <a:pt x="309" y="933"/>
                  </a:lnTo>
                  <a:lnTo>
                    <a:pt x="264" y="914"/>
                  </a:lnTo>
                  <a:lnTo>
                    <a:pt x="263" y="916"/>
                  </a:lnTo>
                  <a:lnTo>
                    <a:pt x="260" y="920"/>
                  </a:lnTo>
                  <a:lnTo>
                    <a:pt x="259" y="923"/>
                  </a:lnTo>
                  <a:lnTo>
                    <a:pt x="258" y="925"/>
                  </a:lnTo>
                  <a:lnTo>
                    <a:pt x="301" y="952"/>
                  </a:lnTo>
                  <a:lnTo>
                    <a:pt x="342" y="978"/>
                  </a:lnTo>
                  <a:lnTo>
                    <a:pt x="382" y="1003"/>
                  </a:lnTo>
                  <a:lnTo>
                    <a:pt x="423" y="1026"/>
                  </a:lnTo>
                  <a:lnTo>
                    <a:pt x="462" y="1049"/>
                  </a:lnTo>
                  <a:lnTo>
                    <a:pt x="501" y="1069"/>
                  </a:lnTo>
                  <a:lnTo>
                    <a:pt x="539" y="1090"/>
                  </a:lnTo>
                  <a:lnTo>
                    <a:pt x="577" y="1109"/>
                  </a:lnTo>
                  <a:lnTo>
                    <a:pt x="614" y="1128"/>
                  </a:lnTo>
                  <a:lnTo>
                    <a:pt x="651" y="1146"/>
                  </a:lnTo>
                  <a:lnTo>
                    <a:pt x="687" y="1163"/>
                  </a:lnTo>
                  <a:lnTo>
                    <a:pt x="723" y="1179"/>
                  </a:lnTo>
                  <a:lnTo>
                    <a:pt x="759" y="1194"/>
                  </a:lnTo>
                  <a:lnTo>
                    <a:pt x="794" y="1209"/>
                  </a:lnTo>
                  <a:lnTo>
                    <a:pt x="829" y="1224"/>
                  </a:lnTo>
                  <a:lnTo>
                    <a:pt x="864" y="1238"/>
                  </a:lnTo>
                  <a:lnTo>
                    <a:pt x="827" y="1231"/>
                  </a:lnTo>
                  <a:lnTo>
                    <a:pt x="789" y="1223"/>
                  </a:lnTo>
                  <a:lnTo>
                    <a:pt x="751" y="1215"/>
                  </a:lnTo>
                  <a:lnTo>
                    <a:pt x="713" y="1207"/>
                  </a:lnTo>
                  <a:lnTo>
                    <a:pt x="674" y="1197"/>
                  </a:lnTo>
                  <a:lnTo>
                    <a:pt x="634" y="1188"/>
                  </a:lnTo>
                  <a:lnTo>
                    <a:pt x="595" y="1177"/>
                  </a:lnTo>
                  <a:lnTo>
                    <a:pt x="555" y="1165"/>
                  </a:lnTo>
                  <a:lnTo>
                    <a:pt x="514" y="1154"/>
                  </a:lnTo>
                  <a:lnTo>
                    <a:pt x="472" y="1140"/>
                  </a:lnTo>
                  <a:lnTo>
                    <a:pt x="431" y="1125"/>
                  </a:lnTo>
                  <a:lnTo>
                    <a:pt x="387" y="1110"/>
                  </a:lnTo>
                  <a:lnTo>
                    <a:pt x="343" y="1093"/>
                  </a:lnTo>
                  <a:lnTo>
                    <a:pt x="298" y="1074"/>
                  </a:lnTo>
                  <a:lnTo>
                    <a:pt x="252" y="1055"/>
                  </a:lnTo>
                  <a:lnTo>
                    <a:pt x="205" y="1034"/>
                  </a:lnTo>
                  <a:lnTo>
                    <a:pt x="204" y="1036"/>
                  </a:lnTo>
                  <a:lnTo>
                    <a:pt x="203" y="1040"/>
                  </a:lnTo>
                  <a:lnTo>
                    <a:pt x="200" y="1043"/>
                  </a:lnTo>
                  <a:lnTo>
                    <a:pt x="199" y="1046"/>
                  </a:lnTo>
                  <a:lnTo>
                    <a:pt x="243" y="1074"/>
                  </a:lnTo>
                  <a:lnTo>
                    <a:pt x="286" y="1101"/>
                  </a:lnTo>
                  <a:lnTo>
                    <a:pt x="328" y="1126"/>
                  </a:lnTo>
                  <a:lnTo>
                    <a:pt x="370" y="1150"/>
                  </a:lnTo>
                  <a:lnTo>
                    <a:pt x="410" y="1173"/>
                  </a:lnTo>
                  <a:lnTo>
                    <a:pt x="450" y="1194"/>
                  </a:lnTo>
                  <a:lnTo>
                    <a:pt x="489" y="1215"/>
                  </a:lnTo>
                  <a:lnTo>
                    <a:pt x="528" y="1234"/>
                  </a:lnTo>
                  <a:lnTo>
                    <a:pt x="566" y="1253"/>
                  </a:lnTo>
                  <a:lnTo>
                    <a:pt x="604" y="1270"/>
                  </a:lnTo>
                  <a:lnTo>
                    <a:pt x="641" y="1287"/>
                  </a:lnTo>
                  <a:lnTo>
                    <a:pt x="678" y="1303"/>
                  </a:lnTo>
                  <a:lnTo>
                    <a:pt x="714" y="1318"/>
                  </a:lnTo>
                  <a:lnTo>
                    <a:pt x="750" y="1333"/>
                  </a:lnTo>
                  <a:lnTo>
                    <a:pt x="785" y="1347"/>
                  </a:lnTo>
                  <a:lnTo>
                    <a:pt x="821" y="1361"/>
                  </a:lnTo>
                  <a:lnTo>
                    <a:pt x="783" y="1354"/>
                  </a:lnTo>
                  <a:lnTo>
                    <a:pt x="745" y="1347"/>
                  </a:lnTo>
                  <a:lnTo>
                    <a:pt x="707" y="1340"/>
                  </a:lnTo>
                  <a:lnTo>
                    <a:pt x="668" y="1332"/>
                  </a:lnTo>
                  <a:lnTo>
                    <a:pt x="629" y="1323"/>
                  </a:lnTo>
                  <a:lnTo>
                    <a:pt x="588" y="1314"/>
                  </a:lnTo>
                  <a:lnTo>
                    <a:pt x="548" y="1303"/>
                  </a:lnTo>
                  <a:lnTo>
                    <a:pt x="507" y="1292"/>
                  </a:lnTo>
                  <a:lnTo>
                    <a:pt x="464" y="1279"/>
                  </a:lnTo>
                  <a:lnTo>
                    <a:pt x="421" y="1265"/>
                  </a:lnTo>
                  <a:lnTo>
                    <a:pt x="378" y="1250"/>
                  </a:lnTo>
                  <a:lnTo>
                    <a:pt x="333" y="1234"/>
                  </a:lnTo>
                  <a:lnTo>
                    <a:pt x="288" y="1217"/>
                  </a:lnTo>
                  <a:lnTo>
                    <a:pt x="241" y="1197"/>
                  </a:lnTo>
                  <a:lnTo>
                    <a:pt x="193" y="1177"/>
                  </a:lnTo>
                  <a:lnTo>
                    <a:pt x="144" y="1154"/>
                  </a:lnTo>
                  <a:lnTo>
                    <a:pt x="143" y="1156"/>
                  </a:lnTo>
                  <a:lnTo>
                    <a:pt x="140" y="1159"/>
                  </a:lnTo>
                  <a:lnTo>
                    <a:pt x="139" y="1163"/>
                  </a:lnTo>
                  <a:lnTo>
                    <a:pt x="137" y="1166"/>
                  </a:lnTo>
                  <a:lnTo>
                    <a:pt x="183" y="1196"/>
                  </a:lnTo>
                  <a:lnTo>
                    <a:pt x="228" y="1224"/>
                  </a:lnTo>
                  <a:lnTo>
                    <a:pt x="272" y="1250"/>
                  </a:lnTo>
                  <a:lnTo>
                    <a:pt x="315" y="1276"/>
                  </a:lnTo>
                  <a:lnTo>
                    <a:pt x="357" y="1299"/>
                  </a:lnTo>
                  <a:lnTo>
                    <a:pt x="400" y="1322"/>
                  </a:lnTo>
                  <a:lnTo>
                    <a:pt x="440" y="1343"/>
                  </a:lnTo>
                  <a:lnTo>
                    <a:pt x="480" y="1362"/>
                  </a:lnTo>
                  <a:lnTo>
                    <a:pt x="519" y="1381"/>
                  </a:lnTo>
                  <a:lnTo>
                    <a:pt x="558" y="1399"/>
                  </a:lnTo>
                  <a:lnTo>
                    <a:pt x="596" y="1415"/>
                  </a:lnTo>
                  <a:lnTo>
                    <a:pt x="634" y="1431"/>
                  </a:lnTo>
                  <a:lnTo>
                    <a:pt x="671" y="1446"/>
                  </a:lnTo>
                  <a:lnTo>
                    <a:pt x="708" y="1460"/>
                  </a:lnTo>
                  <a:lnTo>
                    <a:pt x="745" y="1474"/>
                  </a:lnTo>
                  <a:lnTo>
                    <a:pt x="781" y="1487"/>
                  </a:lnTo>
                  <a:lnTo>
                    <a:pt x="743" y="1481"/>
                  </a:lnTo>
                  <a:lnTo>
                    <a:pt x="703" y="1475"/>
                  </a:lnTo>
                  <a:lnTo>
                    <a:pt x="664" y="1468"/>
                  </a:lnTo>
                  <a:lnTo>
                    <a:pt x="624" y="1461"/>
                  </a:lnTo>
                  <a:lnTo>
                    <a:pt x="584" y="1453"/>
                  </a:lnTo>
                  <a:lnTo>
                    <a:pt x="542" y="1444"/>
                  </a:lnTo>
                  <a:lnTo>
                    <a:pt x="501" y="1434"/>
                  </a:lnTo>
                  <a:lnTo>
                    <a:pt x="458" y="1422"/>
                  </a:lnTo>
                  <a:lnTo>
                    <a:pt x="415" y="1409"/>
                  </a:lnTo>
                  <a:lnTo>
                    <a:pt x="370" y="1394"/>
                  </a:lnTo>
                  <a:lnTo>
                    <a:pt x="325" y="1380"/>
                  </a:lnTo>
                  <a:lnTo>
                    <a:pt x="277" y="1362"/>
                  </a:lnTo>
                  <a:lnTo>
                    <a:pt x="229" y="1343"/>
                  </a:lnTo>
                  <a:lnTo>
                    <a:pt x="181" y="1322"/>
                  </a:lnTo>
                  <a:lnTo>
                    <a:pt x="130" y="1299"/>
                  </a:lnTo>
                  <a:lnTo>
                    <a:pt x="78" y="1273"/>
                  </a:lnTo>
                  <a:lnTo>
                    <a:pt x="77" y="1277"/>
                  </a:lnTo>
                  <a:lnTo>
                    <a:pt x="75" y="1279"/>
                  </a:lnTo>
                  <a:lnTo>
                    <a:pt x="74" y="1283"/>
                  </a:lnTo>
                  <a:lnTo>
                    <a:pt x="71" y="1286"/>
                  </a:lnTo>
                  <a:lnTo>
                    <a:pt x="120" y="1318"/>
                  </a:lnTo>
                  <a:lnTo>
                    <a:pt x="167" y="1348"/>
                  </a:lnTo>
                  <a:lnTo>
                    <a:pt x="213" y="1377"/>
                  </a:lnTo>
                  <a:lnTo>
                    <a:pt x="259" y="1404"/>
                  </a:lnTo>
                  <a:lnTo>
                    <a:pt x="303" y="1429"/>
                  </a:lnTo>
                  <a:lnTo>
                    <a:pt x="347" y="1452"/>
                  </a:lnTo>
                  <a:lnTo>
                    <a:pt x="389" y="1474"/>
                  </a:lnTo>
                  <a:lnTo>
                    <a:pt x="431" y="1495"/>
                  </a:lnTo>
                  <a:lnTo>
                    <a:pt x="471" y="1513"/>
                  </a:lnTo>
                  <a:lnTo>
                    <a:pt x="511" y="1532"/>
                  </a:lnTo>
                  <a:lnTo>
                    <a:pt x="552" y="1548"/>
                  </a:lnTo>
                  <a:lnTo>
                    <a:pt x="590" y="1564"/>
                  </a:lnTo>
                  <a:lnTo>
                    <a:pt x="629" y="1578"/>
                  </a:lnTo>
                  <a:lnTo>
                    <a:pt x="667" y="1592"/>
                  </a:lnTo>
                  <a:lnTo>
                    <a:pt x="703" y="1604"/>
                  </a:lnTo>
                  <a:lnTo>
                    <a:pt x="740" y="1616"/>
                  </a:lnTo>
                  <a:lnTo>
                    <a:pt x="701" y="1611"/>
                  </a:lnTo>
                  <a:lnTo>
                    <a:pt x="662" y="1607"/>
                  </a:lnTo>
                  <a:lnTo>
                    <a:pt x="622" y="1601"/>
                  </a:lnTo>
                  <a:lnTo>
                    <a:pt x="580" y="1594"/>
                  </a:lnTo>
                  <a:lnTo>
                    <a:pt x="539" y="1586"/>
                  </a:lnTo>
                  <a:lnTo>
                    <a:pt x="496" y="1578"/>
                  </a:lnTo>
                  <a:lnTo>
                    <a:pt x="454" y="1567"/>
                  </a:lnTo>
                  <a:lnTo>
                    <a:pt x="409" y="1556"/>
                  </a:lnTo>
                  <a:lnTo>
                    <a:pt x="364" y="1542"/>
                  </a:lnTo>
                  <a:lnTo>
                    <a:pt x="317" y="1528"/>
                  </a:lnTo>
                  <a:lnTo>
                    <a:pt x="269" y="1511"/>
                  </a:lnTo>
                  <a:lnTo>
                    <a:pt x="220" y="1492"/>
                  </a:lnTo>
                  <a:lnTo>
                    <a:pt x="169" y="1472"/>
                  </a:lnTo>
                  <a:lnTo>
                    <a:pt x="117" y="1449"/>
                  </a:lnTo>
                  <a:lnTo>
                    <a:pt x="64" y="1422"/>
                  </a:lnTo>
                  <a:lnTo>
                    <a:pt x="9" y="1394"/>
                  </a:lnTo>
                  <a:lnTo>
                    <a:pt x="7" y="1399"/>
                  </a:lnTo>
                  <a:lnTo>
                    <a:pt x="5" y="1403"/>
                  </a:lnTo>
                  <a:lnTo>
                    <a:pt x="2" y="1407"/>
                  </a:lnTo>
                  <a:lnTo>
                    <a:pt x="0" y="1411"/>
                  </a:lnTo>
                  <a:lnTo>
                    <a:pt x="76" y="1457"/>
                  </a:lnTo>
                  <a:lnTo>
                    <a:pt x="151" y="1497"/>
                  </a:lnTo>
                  <a:lnTo>
                    <a:pt x="222" y="1534"/>
                  </a:lnTo>
                  <a:lnTo>
                    <a:pt x="291" y="1566"/>
                  </a:lnTo>
                  <a:lnTo>
                    <a:pt x="357" y="1595"/>
                  </a:lnTo>
                  <a:lnTo>
                    <a:pt x="421" y="1619"/>
                  </a:lnTo>
                  <a:lnTo>
                    <a:pt x="485" y="1640"/>
                  </a:lnTo>
                  <a:lnTo>
                    <a:pt x="545" y="1658"/>
                  </a:lnTo>
                  <a:lnTo>
                    <a:pt x="603" y="1675"/>
                  </a:lnTo>
                  <a:lnTo>
                    <a:pt x="660" y="1688"/>
                  </a:lnTo>
                  <a:lnTo>
                    <a:pt x="715" y="1700"/>
                  </a:lnTo>
                  <a:lnTo>
                    <a:pt x="769" y="1709"/>
                  </a:lnTo>
                  <a:lnTo>
                    <a:pt x="822" y="1717"/>
                  </a:lnTo>
                  <a:lnTo>
                    <a:pt x="873" y="1725"/>
                  </a:lnTo>
                  <a:lnTo>
                    <a:pt x="923" y="1732"/>
                  </a:lnTo>
                  <a:lnTo>
                    <a:pt x="973" y="1738"/>
                  </a:lnTo>
                  <a:lnTo>
                    <a:pt x="1021" y="1745"/>
                  </a:lnTo>
                  <a:lnTo>
                    <a:pt x="1068" y="1751"/>
                  </a:lnTo>
                  <a:lnTo>
                    <a:pt x="1116" y="1759"/>
                  </a:lnTo>
                  <a:lnTo>
                    <a:pt x="1162" y="1767"/>
                  </a:lnTo>
                  <a:lnTo>
                    <a:pt x="1208" y="1776"/>
                  </a:lnTo>
                  <a:lnTo>
                    <a:pt x="1254" y="1786"/>
                  </a:lnTo>
                  <a:lnTo>
                    <a:pt x="1300" y="1800"/>
                  </a:lnTo>
                  <a:lnTo>
                    <a:pt x="1345" y="1815"/>
                  </a:lnTo>
                  <a:lnTo>
                    <a:pt x="1391" y="1832"/>
                  </a:lnTo>
                  <a:lnTo>
                    <a:pt x="1437" y="1853"/>
                  </a:lnTo>
                  <a:lnTo>
                    <a:pt x="1483" y="1877"/>
                  </a:lnTo>
                  <a:lnTo>
                    <a:pt x="1530" y="1905"/>
                  </a:lnTo>
                  <a:lnTo>
                    <a:pt x="1577" y="1936"/>
                  </a:lnTo>
                  <a:lnTo>
                    <a:pt x="1626" y="1971"/>
                  </a:lnTo>
                  <a:lnTo>
                    <a:pt x="1675" y="2011"/>
                  </a:lnTo>
                  <a:lnTo>
                    <a:pt x="1725" y="2056"/>
                  </a:lnTo>
                  <a:lnTo>
                    <a:pt x="1734" y="1967"/>
                  </a:lnTo>
                  <a:lnTo>
                    <a:pt x="1747" y="1881"/>
                  </a:lnTo>
                  <a:lnTo>
                    <a:pt x="1762" y="1796"/>
                  </a:lnTo>
                  <a:lnTo>
                    <a:pt x="1780" y="1713"/>
                  </a:lnTo>
                  <a:lnTo>
                    <a:pt x="1802" y="1631"/>
                  </a:lnTo>
                  <a:lnTo>
                    <a:pt x="1826" y="1552"/>
                  </a:lnTo>
                  <a:lnTo>
                    <a:pt x="1854" y="1475"/>
                  </a:lnTo>
                  <a:lnTo>
                    <a:pt x="1884" y="1399"/>
                  </a:lnTo>
                  <a:lnTo>
                    <a:pt x="1917" y="1325"/>
                  </a:lnTo>
                  <a:lnTo>
                    <a:pt x="1954" y="1255"/>
                  </a:lnTo>
                  <a:lnTo>
                    <a:pt x="1993" y="1185"/>
                  </a:lnTo>
                  <a:lnTo>
                    <a:pt x="2036" y="1118"/>
                  </a:lnTo>
                  <a:lnTo>
                    <a:pt x="2081" y="1053"/>
                  </a:lnTo>
                  <a:lnTo>
                    <a:pt x="2130" y="990"/>
                  </a:lnTo>
                  <a:lnTo>
                    <a:pt x="2181" y="930"/>
                  </a:lnTo>
                  <a:lnTo>
                    <a:pt x="2236" y="871"/>
                  </a:lnTo>
                  <a:lnTo>
                    <a:pt x="2190" y="815"/>
                  </a:lnTo>
                  <a:lnTo>
                    <a:pt x="2143" y="763"/>
                  </a:lnTo>
                  <a:lnTo>
                    <a:pt x="2097" y="718"/>
                  </a:lnTo>
                  <a:lnTo>
                    <a:pt x="2051" y="678"/>
                  </a:lnTo>
                  <a:lnTo>
                    <a:pt x="2005" y="642"/>
                  </a:lnTo>
                  <a:lnTo>
                    <a:pt x="1959" y="611"/>
                  </a:lnTo>
                  <a:lnTo>
                    <a:pt x="1912" y="584"/>
                  </a:lnTo>
                  <a:lnTo>
                    <a:pt x="1865" y="560"/>
                  </a:lnTo>
                  <a:lnTo>
                    <a:pt x="1819" y="541"/>
                  </a:lnTo>
                  <a:lnTo>
                    <a:pt x="1772" y="522"/>
                  </a:lnTo>
                  <a:lnTo>
                    <a:pt x="1726" y="507"/>
                  </a:lnTo>
                  <a:lnTo>
                    <a:pt x="1678" y="494"/>
                  </a:lnTo>
                  <a:lnTo>
                    <a:pt x="1630" y="482"/>
                  </a:lnTo>
                  <a:lnTo>
                    <a:pt x="1582" y="471"/>
                  </a:lnTo>
                  <a:lnTo>
                    <a:pt x="1534" y="461"/>
                  </a:lnTo>
                  <a:lnTo>
                    <a:pt x="1485" y="452"/>
                  </a:lnTo>
                  <a:lnTo>
                    <a:pt x="1436" y="441"/>
                  </a:lnTo>
                  <a:lnTo>
                    <a:pt x="1386" y="431"/>
                  </a:lnTo>
                  <a:lnTo>
                    <a:pt x="1336" y="419"/>
                  </a:lnTo>
                  <a:lnTo>
                    <a:pt x="1284" y="407"/>
                  </a:lnTo>
                  <a:lnTo>
                    <a:pt x="1232" y="393"/>
                  </a:lnTo>
                  <a:lnTo>
                    <a:pt x="1180" y="376"/>
                  </a:lnTo>
                  <a:lnTo>
                    <a:pt x="1126" y="357"/>
                  </a:lnTo>
                  <a:lnTo>
                    <a:pt x="1072" y="334"/>
                  </a:lnTo>
                  <a:lnTo>
                    <a:pt x="1018" y="309"/>
                  </a:lnTo>
                  <a:lnTo>
                    <a:pt x="961" y="280"/>
                  </a:lnTo>
                  <a:lnTo>
                    <a:pt x="905" y="245"/>
                  </a:lnTo>
                  <a:lnTo>
                    <a:pt x="847" y="207"/>
                  </a:lnTo>
                  <a:lnTo>
                    <a:pt x="789" y="165"/>
                  </a:lnTo>
                  <a:lnTo>
                    <a:pt x="729" y="115"/>
                  </a:lnTo>
                  <a:lnTo>
                    <a:pt x="668" y="61"/>
                  </a:lnTo>
                  <a:lnTo>
                    <a:pt x="606" y="0"/>
                  </a:lnTo>
                  <a:close/>
                </a:path>
              </a:pathLst>
            </a:custGeom>
            <a:solidFill>
              <a:srgbClr val="7FB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 name="Freeform 8"/>
            <p:cNvSpPr>
              <a:spLocks/>
            </p:cNvSpPr>
            <p:nvPr/>
          </p:nvSpPr>
          <p:spPr bwMode="auto">
            <a:xfrm>
              <a:off x="2628" y="1884"/>
              <a:ext cx="631" cy="632"/>
            </a:xfrm>
            <a:custGeom>
              <a:avLst/>
              <a:gdLst/>
              <a:ahLst/>
              <a:cxnLst>
                <a:cxn ang="0">
                  <a:pos x="1185" y="0"/>
                </a:cxn>
                <a:cxn ang="0">
                  <a:pos x="77" y="0"/>
                </a:cxn>
                <a:cxn ang="0">
                  <a:pos x="61" y="1"/>
                </a:cxn>
                <a:cxn ang="0">
                  <a:pos x="47" y="6"/>
                </a:cxn>
                <a:cxn ang="0">
                  <a:pos x="34" y="13"/>
                </a:cxn>
                <a:cxn ang="0">
                  <a:pos x="23" y="23"/>
                </a:cxn>
                <a:cxn ang="0">
                  <a:pos x="13" y="35"/>
                </a:cxn>
                <a:cxn ang="0">
                  <a:pos x="6" y="47"/>
                </a:cxn>
                <a:cxn ang="0">
                  <a:pos x="1" y="61"/>
                </a:cxn>
                <a:cxn ang="0">
                  <a:pos x="0" y="77"/>
                </a:cxn>
                <a:cxn ang="0">
                  <a:pos x="0" y="1185"/>
                </a:cxn>
                <a:cxn ang="0">
                  <a:pos x="1" y="1201"/>
                </a:cxn>
                <a:cxn ang="0">
                  <a:pos x="6" y="1216"/>
                </a:cxn>
                <a:cxn ang="0">
                  <a:pos x="13" y="1228"/>
                </a:cxn>
                <a:cxn ang="0">
                  <a:pos x="23" y="1240"/>
                </a:cxn>
                <a:cxn ang="0">
                  <a:pos x="34" y="1250"/>
                </a:cxn>
                <a:cxn ang="0">
                  <a:pos x="47" y="1257"/>
                </a:cxn>
                <a:cxn ang="0">
                  <a:pos x="61" y="1262"/>
                </a:cxn>
                <a:cxn ang="0">
                  <a:pos x="77" y="1263"/>
                </a:cxn>
                <a:cxn ang="0">
                  <a:pos x="1185" y="1263"/>
                </a:cxn>
                <a:cxn ang="0">
                  <a:pos x="1201" y="1262"/>
                </a:cxn>
                <a:cxn ang="0">
                  <a:pos x="1215" y="1257"/>
                </a:cxn>
                <a:cxn ang="0">
                  <a:pos x="1227" y="1250"/>
                </a:cxn>
                <a:cxn ang="0">
                  <a:pos x="1239" y="1240"/>
                </a:cxn>
                <a:cxn ang="0">
                  <a:pos x="1249" y="1228"/>
                </a:cxn>
                <a:cxn ang="0">
                  <a:pos x="1256" y="1216"/>
                </a:cxn>
                <a:cxn ang="0">
                  <a:pos x="1261" y="1201"/>
                </a:cxn>
                <a:cxn ang="0">
                  <a:pos x="1262" y="1185"/>
                </a:cxn>
                <a:cxn ang="0">
                  <a:pos x="1262" y="77"/>
                </a:cxn>
                <a:cxn ang="0">
                  <a:pos x="1261" y="61"/>
                </a:cxn>
                <a:cxn ang="0">
                  <a:pos x="1256" y="47"/>
                </a:cxn>
                <a:cxn ang="0">
                  <a:pos x="1249" y="35"/>
                </a:cxn>
                <a:cxn ang="0">
                  <a:pos x="1239" y="23"/>
                </a:cxn>
                <a:cxn ang="0">
                  <a:pos x="1227" y="13"/>
                </a:cxn>
                <a:cxn ang="0">
                  <a:pos x="1215" y="6"/>
                </a:cxn>
                <a:cxn ang="0">
                  <a:pos x="1201" y="1"/>
                </a:cxn>
                <a:cxn ang="0">
                  <a:pos x="1185" y="0"/>
                </a:cxn>
              </a:cxnLst>
              <a:rect l="0" t="0" r="r" b="b"/>
              <a:pathLst>
                <a:path w="1262" h="1263">
                  <a:moveTo>
                    <a:pt x="1185" y="0"/>
                  </a:moveTo>
                  <a:lnTo>
                    <a:pt x="77" y="0"/>
                  </a:lnTo>
                  <a:lnTo>
                    <a:pt x="61" y="1"/>
                  </a:lnTo>
                  <a:lnTo>
                    <a:pt x="47" y="6"/>
                  </a:lnTo>
                  <a:lnTo>
                    <a:pt x="34" y="13"/>
                  </a:lnTo>
                  <a:lnTo>
                    <a:pt x="23" y="23"/>
                  </a:lnTo>
                  <a:lnTo>
                    <a:pt x="13" y="35"/>
                  </a:lnTo>
                  <a:lnTo>
                    <a:pt x="6" y="47"/>
                  </a:lnTo>
                  <a:lnTo>
                    <a:pt x="1" y="61"/>
                  </a:lnTo>
                  <a:lnTo>
                    <a:pt x="0" y="77"/>
                  </a:lnTo>
                  <a:lnTo>
                    <a:pt x="0" y="1185"/>
                  </a:lnTo>
                  <a:lnTo>
                    <a:pt x="1" y="1201"/>
                  </a:lnTo>
                  <a:lnTo>
                    <a:pt x="6" y="1216"/>
                  </a:lnTo>
                  <a:lnTo>
                    <a:pt x="13" y="1228"/>
                  </a:lnTo>
                  <a:lnTo>
                    <a:pt x="23" y="1240"/>
                  </a:lnTo>
                  <a:lnTo>
                    <a:pt x="34" y="1250"/>
                  </a:lnTo>
                  <a:lnTo>
                    <a:pt x="47" y="1257"/>
                  </a:lnTo>
                  <a:lnTo>
                    <a:pt x="61" y="1262"/>
                  </a:lnTo>
                  <a:lnTo>
                    <a:pt x="77" y="1263"/>
                  </a:lnTo>
                  <a:lnTo>
                    <a:pt x="1185" y="1263"/>
                  </a:lnTo>
                  <a:lnTo>
                    <a:pt x="1201" y="1262"/>
                  </a:lnTo>
                  <a:lnTo>
                    <a:pt x="1215" y="1257"/>
                  </a:lnTo>
                  <a:lnTo>
                    <a:pt x="1227" y="1250"/>
                  </a:lnTo>
                  <a:lnTo>
                    <a:pt x="1239" y="1240"/>
                  </a:lnTo>
                  <a:lnTo>
                    <a:pt x="1249" y="1228"/>
                  </a:lnTo>
                  <a:lnTo>
                    <a:pt x="1256" y="1216"/>
                  </a:lnTo>
                  <a:lnTo>
                    <a:pt x="1261" y="1201"/>
                  </a:lnTo>
                  <a:lnTo>
                    <a:pt x="1262" y="1185"/>
                  </a:lnTo>
                  <a:lnTo>
                    <a:pt x="1262" y="77"/>
                  </a:lnTo>
                  <a:lnTo>
                    <a:pt x="1261" y="61"/>
                  </a:lnTo>
                  <a:lnTo>
                    <a:pt x="1256" y="47"/>
                  </a:lnTo>
                  <a:lnTo>
                    <a:pt x="1249" y="35"/>
                  </a:lnTo>
                  <a:lnTo>
                    <a:pt x="1239" y="23"/>
                  </a:lnTo>
                  <a:lnTo>
                    <a:pt x="1227" y="13"/>
                  </a:lnTo>
                  <a:lnTo>
                    <a:pt x="1215" y="6"/>
                  </a:lnTo>
                  <a:lnTo>
                    <a:pt x="1201" y="1"/>
                  </a:lnTo>
                  <a:lnTo>
                    <a:pt x="118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1" name="Freeform 9"/>
            <p:cNvSpPr>
              <a:spLocks/>
            </p:cNvSpPr>
            <p:nvPr/>
          </p:nvSpPr>
          <p:spPr bwMode="auto">
            <a:xfrm>
              <a:off x="2649" y="1904"/>
              <a:ext cx="590" cy="591"/>
            </a:xfrm>
            <a:custGeom>
              <a:avLst/>
              <a:gdLst/>
              <a:ahLst/>
              <a:cxnLst>
                <a:cxn ang="0">
                  <a:pos x="1181" y="1146"/>
                </a:cxn>
                <a:cxn ang="0">
                  <a:pos x="1180" y="1154"/>
                </a:cxn>
                <a:cxn ang="0">
                  <a:pos x="1179" y="1161"/>
                </a:cxn>
                <a:cxn ang="0">
                  <a:pos x="1176" y="1166"/>
                </a:cxn>
                <a:cxn ang="0">
                  <a:pos x="1171" y="1172"/>
                </a:cxn>
                <a:cxn ang="0">
                  <a:pos x="1165" y="1177"/>
                </a:cxn>
                <a:cxn ang="0">
                  <a:pos x="1160" y="1180"/>
                </a:cxn>
                <a:cxn ang="0">
                  <a:pos x="1153" y="1183"/>
                </a:cxn>
                <a:cxn ang="0">
                  <a:pos x="1145" y="1184"/>
                </a:cxn>
                <a:cxn ang="0">
                  <a:pos x="37" y="1184"/>
                </a:cxn>
                <a:cxn ang="0">
                  <a:pos x="29" y="1183"/>
                </a:cxn>
                <a:cxn ang="0">
                  <a:pos x="22" y="1180"/>
                </a:cxn>
                <a:cxn ang="0">
                  <a:pos x="16" y="1177"/>
                </a:cxn>
                <a:cxn ang="0">
                  <a:pos x="11" y="1172"/>
                </a:cxn>
                <a:cxn ang="0">
                  <a:pos x="6" y="1166"/>
                </a:cxn>
                <a:cxn ang="0">
                  <a:pos x="2" y="1161"/>
                </a:cxn>
                <a:cxn ang="0">
                  <a:pos x="1" y="1154"/>
                </a:cxn>
                <a:cxn ang="0">
                  <a:pos x="0" y="1146"/>
                </a:cxn>
                <a:cxn ang="0">
                  <a:pos x="0" y="38"/>
                </a:cxn>
                <a:cxn ang="0">
                  <a:pos x="1" y="30"/>
                </a:cxn>
                <a:cxn ang="0">
                  <a:pos x="2" y="23"/>
                </a:cxn>
                <a:cxn ang="0">
                  <a:pos x="6" y="17"/>
                </a:cxn>
                <a:cxn ang="0">
                  <a:pos x="11" y="12"/>
                </a:cxn>
                <a:cxn ang="0">
                  <a:pos x="16" y="7"/>
                </a:cxn>
                <a:cxn ang="0">
                  <a:pos x="22" y="4"/>
                </a:cxn>
                <a:cxn ang="0">
                  <a:pos x="29" y="1"/>
                </a:cxn>
                <a:cxn ang="0">
                  <a:pos x="37" y="0"/>
                </a:cxn>
                <a:cxn ang="0">
                  <a:pos x="1145" y="0"/>
                </a:cxn>
                <a:cxn ang="0">
                  <a:pos x="1153" y="1"/>
                </a:cxn>
                <a:cxn ang="0">
                  <a:pos x="1160" y="4"/>
                </a:cxn>
                <a:cxn ang="0">
                  <a:pos x="1165" y="7"/>
                </a:cxn>
                <a:cxn ang="0">
                  <a:pos x="1171" y="12"/>
                </a:cxn>
                <a:cxn ang="0">
                  <a:pos x="1176" y="17"/>
                </a:cxn>
                <a:cxn ang="0">
                  <a:pos x="1179" y="23"/>
                </a:cxn>
                <a:cxn ang="0">
                  <a:pos x="1180" y="30"/>
                </a:cxn>
                <a:cxn ang="0">
                  <a:pos x="1181" y="38"/>
                </a:cxn>
                <a:cxn ang="0">
                  <a:pos x="1181" y="1146"/>
                </a:cxn>
              </a:cxnLst>
              <a:rect l="0" t="0" r="r" b="b"/>
              <a:pathLst>
                <a:path w="1181" h="1184">
                  <a:moveTo>
                    <a:pt x="1181" y="1146"/>
                  </a:moveTo>
                  <a:lnTo>
                    <a:pt x="1180" y="1154"/>
                  </a:lnTo>
                  <a:lnTo>
                    <a:pt x="1179" y="1161"/>
                  </a:lnTo>
                  <a:lnTo>
                    <a:pt x="1176" y="1166"/>
                  </a:lnTo>
                  <a:lnTo>
                    <a:pt x="1171" y="1172"/>
                  </a:lnTo>
                  <a:lnTo>
                    <a:pt x="1165" y="1177"/>
                  </a:lnTo>
                  <a:lnTo>
                    <a:pt x="1160" y="1180"/>
                  </a:lnTo>
                  <a:lnTo>
                    <a:pt x="1153" y="1183"/>
                  </a:lnTo>
                  <a:lnTo>
                    <a:pt x="1145" y="1184"/>
                  </a:lnTo>
                  <a:lnTo>
                    <a:pt x="37" y="1184"/>
                  </a:lnTo>
                  <a:lnTo>
                    <a:pt x="29" y="1183"/>
                  </a:lnTo>
                  <a:lnTo>
                    <a:pt x="22" y="1180"/>
                  </a:lnTo>
                  <a:lnTo>
                    <a:pt x="16" y="1177"/>
                  </a:lnTo>
                  <a:lnTo>
                    <a:pt x="11" y="1172"/>
                  </a:lnTo>
                  <a:lnTo>
                    <a:pt x="6" y="1166"/>
                  </a:lnTo>
                  <a:lnTo>
                    <a:pt x="2" y="1161"/>
                  </a:lnTo>
                  <a:lnTo>
                    <a:pt x="1" y="1154"/>
                  </a:lnTo>
                  <a:lnTo>
                    <a:pt x="0" y="1146"/>
                  </a:lnTo>
                  <a:lnTo>
                    <a:pt x="0" y="38"/>
                  </a:lnTo>
                  <a:lnTo>
                    <a:pt x="1" y="30"/>
                  </a:lnTo>
                  <a:lnTo>
                    <a:pt x="2" y="23"/>
                  </a:lnTo>
                  <a:lnTo>
                    <a:pt x="6" y="17"/>
                  </a:lnTo>
                  <a:lnTo>
                    <a:pt x="11" y="12"/>
                  </a:lnTo>
                  <a:lnTo>
                    <a:pt x="16" y="7"/>
                  </a:lnTo>
                  <a:lnTo>
                    <a:pt x="22" y="4"/>
                  </a:lnTo>
                  <a:lnTo>
                    <a:pt x="29" y="1"/>
                  </a:lnTo>
                  <a:lnTo>
                    <a:pt x="37" y="0"/>
                  </a:lnTo>
                  <a:lnTo>
                    <a:pt x="1145" y="0"/>
                  </a:lnTo>
                  <a:lnTo>
                    <a:pt x="1153" y="1"/>
                  </a:lnTo>
                  <a:lnTo>
                    <a:pt x="1160" y="4"/>
                  </a:lnTo>
                  <a:lnTo>
                    <a:pt x="1165" y="7"/>
                  </a:lnTo>
                  <a:lnTo>
                    <a:pt x="1171" y="12"/>
                  </a:lnTo>
                  <a:lnTo>
                    <a:pt x="1176" y="17"/>
                  </a:lnTo>
                  <a:lnTo>
                    <a:pt x="1179" y="23"/>
                  </a:lnTo>
                  <a:lnTo>
                    <a:pt x="1180" y="30"/>
                  </a:lnTo>
                  <a:lnTo>
                    <a:pt x="1181" y="38"/>
                  </a:lnTo>
                  <a:lnTo>
                    <a:pt x="1181" y="114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2" name="Freeform 10"/>
            <p:cNvSpPr>
              <a:spLocks/>
            </p:cNvSpPr>
            <p:nvPr/>
          </p:nvSpPr>
          <p:spPr bwMode="auto">
            <a:xfrm>
              <a:off x="2846" y="1949"/>
              <a:ext cx="325" cy="435"/>
            </a:xfrm>
            <a:custGeom>
              <a:avLst/>
              <a:gdLst/>
              <a:ahLst/>
              <a:cxnLst>
                <a:cxn ang="0">
                  <a:pos x="88" y="0"/>
                </a:cxn>
                <a:cxn ang="0">
                  <a:pos x="106" y="3"/>
                </a:cxn>
                <a:cxn ang="0">
                  <a:pos x="122" y="7"/>
                </a:cxn>
                <a:cxn ang="0">
                  <a:pos x="137" y="15"/>
                </a:cxn>
                <a:cxn ang="0">
                  <a:pos x="151" y="26"/>
                </a:cxn>
                <a:cxn ang="0">
                  <a:pos x="161" y="39"/>
                </a:cxn>
                <a:cxn ang="0">
                  <a:pos x="169" y="54"/>
                </a:cxn>
                <a:cxn ang="0">
                  <a:pos x="174" y="70"/>
                </a:cxn>
                <a:cxn ang="0">
                  <a:pos x="176" y="89"/>
                </a:cxn>
                <a:cxn ang="0">
                  <a:pos x="174" y="106"/>
                </a:cxn>
                <a:cxn ang="0">
                  <a:pos x="169" y="122"/>
                </a:cxn>
                <a:cxn ang="0">
                  <a:pos x="161" y="137"/>
                </a:cxn>
                <a:cxn ang="0">
                  <a:pos x="151" y="150"/>
                </a:cxn>
                <a:cxn ang="0">
                  <a:pos x="137" y="160"/>
                </a:cxn>
                <a:cxn ang="0">
                  <a:pos x="122" y="168"/>
                </a:cxn>
                <a:cxn ang="0">
                  <a:pos x="106" y="173"/>
                </a:cxn>
                <a:cxn ang="0">
                  <a:pos x="88" y="175"/>
                </a:cxn>
                <a:cxn ang="0">
                  <a:pos x="86" y="175"/>
                </a:cxn>
                <a:cxn ang="0">
                  <a:pos x="85" y="175"/>
                </a:cxn>
                <a:cxn ang="0">
                  <a:pos x="84" y="175"/>
                </a:cxn>
                <a:cxn ang="0">
                  <a:pos x="83" y="175"/>
                </a:cxn>
                <a:cxn ang="0">
                  <a:pos x="97" y="367"/>
                </a:cxn>
                <a:cxn ang="0">
                  <a:pos x="309" y="367"/>
                </a:cxn>
                <a:cxn ang="0">
                  <a:pos x="309" y="407"/>
                </a:cxn>
                <a:cxn ang="0">
                  <a:pos x="99" y="407"/>
                </a:cxn>
                <a:cxn ang="0">
                  <a:pos x="106" y="519"/>
                </a:cxn>
                <a:cxn ang="0">
                  <a:pos x="388" y="517"/>
                </a:cxn>
                <a:cxn ang="0">
                  <a:pos x="401" y="517"/>
                </a:cxn>
                <a:cxn ang="0">
                  <a:pos x="407" y="527"/>
                </a:cxn>
                <a:cxn ang="0">
                  <a:pos x="545" y="816"/>
                </a:cxn>
                <a:cxn ang="0">
                  <a:pos x="633" y="777"/>
                </a:cxn>
                <a:cxn ang="0">
                  <a:pos x="651" y="813"/>
                </a:cxn>
                <a:cxn ang="0">
                  <a:pos x="544" y="861"/>
                </a:cxn>
                <a:cxn ang="0">
                  <a:pos x="526" y="869"/>
                </a:cxn>
                <a:cxn ang="0">
                  <a:pos x="518" y="852"/>
                </a:cxn>
                <a:cxn ang="0">
                  <a:pos x="375" y="556"/>
                </a:cxn>
                <a:cxn ang="0">
                  <a:pos x="88" y="558"/>
                </a:cxn>
                <a:cxn ang="0">
                  <a:pos x="69" y="559"/>
                </a:cxn>
                <a:cxn ang="0">
                  <a:pos x="68" y="540"/>
                </a:cxn>
                <a:cxn ang="0">
                  <a:pos x="43" y="163"/>
                </a:cxn>
                <a:cxn ang="0">
                  <a:pos x="33" y="157"/>
                </a:cxn>
                <a:cxn ang="0">
                  <a:pos x="25" y="149"/>
                </a:cxn>
                <a:cxn ang="0">
                  <a:pos x="18" y="141"/>
                </a:cxn>
                <a:cxn ang="0">
                  <a:pos x="12" y="132"/>
                </a:cxn>
                <a:cxn ang="0">
                  <a:pos x="7" y="122"/>
                </a:cxn>
                <a:cxn ang="0">
                  <a:pos x="4" y="112"/>
                </a:cxn>
                <a:cxn ang="0">
                  <a:pos x="1" y="100"/>
                </a:cxn>
                <a:cxn ang="0">
                  <a:pos x="0" y="89"/>
                </a:cxn>
                <a:cxn ang="0">
                  <a:pos x="2" y="70"/>
                </a:cxn>
                <a:cxn ang="0">
                  <a:pos x="7" y="54"/>
                </a:cxn>
                <a:cxn ang="0">
                  <a:pos x="15" y="39"/>
                </a:cxn>
                <a:cxn ang="0">
                  <a:pos x="25" y="26"/>
                </a:cxn>
                <a:cxn ang="0">
                  <a:pos x="38" y="15"/>
                </a:cxn>
                <a:cxn ang="0">
                  <a:pos x="53" y="7"/>
                </a:cxn>
                <a:cxn ang="0">
                  <a:pos x="70" y="3"/>
                </a:cxn>
                <a:cxn ang="0">
                  <a:pos x="88" y="0"/>
                </a:cxn>
              </a:cxnLst>
              <a:rect l="0" t="0" r="r" b="b"/>
              <a:pathLst>
                <a:path w="651" h="869">
                  <a:moveTo>
                    <a:pt x="88" y="0"/>
                  </a:moveTo>
                  <a:lnTo>
                    <a:pt x="106" y="3"/>
                  </a:lnTo>
                  <a:lnTo>
                    <a:pt x="122" y="7"/>
                  </a:lnTo>
                  <a:lnTo>
                    <a:pt x="137" y="15"/>
                  </a:lnTo>
                  <a:lnTo>
                    <a:pt x="151" y="26"/>
                  </a:lnTo>
                  <a:lnTo>
                    <a:pt x="161" y="39"/>
                  </a:lnTo>
                  <a:lnTo>
                    <a:pt x="169" y="54"/>
                  </a:lnTo>
                  <a:lnTo>
                    <a:pt x="174" y="70"/>
                  </a:lnTo>
                  <a:lnTo>
                    <a:pt x="176" y="89"/>
                  </a:lnTo>
                  <a:lnTo>
                    <a:pt x="174" y="106"/>
                  </a:lnTo>
                  <a:lnTo>
                    <a:pt x="169" y="122"/>
                  </a:lnTo>
                  <a:lnTo>
                    <a:pt x="161" y="137"/>
                  </a:lnTo>
                  <a:lnTo>
                    <a:pt x="151" y="150"/>
                  </a:lnTo>
                  <a:lnTo>
                    <a:pt x="137" y="160"/>
                  </a:lnTo>
                  <a:lnTo>
                    <a:pt x="122" y="168"/>
                  </a:lnTo>
                  <a:lnTo>
                    <a:pt x="106" y="173"/>
                  </a:lnTo>
                  <a:lnTo>
                    <a:pt x="88" y="175"/>
                  </a:lnTo>
                  <a:lnTo>
                    <a:pt x="86" y="175"/>
                  </a:lnTo>
                  <a:lnTo>
                    <a:pt x="85" y="175"/>
                  </a:lnTo>
                  <a:lnTo>
                    <a:pt x="84" y="175"/>
                  </a:lnTo>
                  <a:lnTo>
                    <a:pt x="83" y="175"/>
                  </a:lnTo>
                  <a:lnTo>
                    <a:pt x="97" y="367"/>
                  </a:lnTo>
                  <a:lnTo>
                    <a:pt x="309" y="367"/>
                  </a:lnTo>
                  <a:lnTo>
                    <a:pt x="309" y="407"/>
                  </a:lnTo>
                  <a:lnTo>
                    <a:pt x="99" y="407"/>
                  </a:lnTo>
                  <a:lnTo>
                    <a:pt x="106" y="519"/>
                  </a:lnTo>
                  <a:lnTo>
                    <a:pt x="388" y="517"/>
                  </a:lnTo>
                  <a:lnTo>
                    <a:pt x="401" y="517"/>
                  </a:lnTo>
                  <a:lnTo>
                    <a:pt x="407" y="527"/>
                  </a:lnTo>
                  <a:lnTo>
                    <a:pt x="545" y="816"/>
                  </a:lnTo>
                  <a:lnTo>
                    <a:pt x="633" y="777"/>
                  </a:lnTo>
                  <a:lnTo>
                    <a:pt x="651" y="813"/>
                  </a:lnTo>
                  <a:lnTo>
                    <a:pt x="544" y="861"/>
                  </a:lnTo>
                  <a:lnTo>
                    <a:pt x="526" y="869"/>
                  </a:lnTo>
                  <a:lnTo>
                    <a:pt x="518" y="852"/>
                  </a:lnTo>
                  <a:lnTo>
                    <a:pt x="375" y="556"/>
                  </a:lnTo>
                  <a:lnTo>
                    <a:pt x="88" y="558"/>
                  </a:lnTo>
                  <a:lnTo>
                    <a:pt x="69" y="559"/>
                  </a:lnTo>
                  <a:lnTo>
                    <a:pt x="68" y="540"/>
                  </a:lnTo>
                  <a:lnTo>
                    <a:pt x="43" y="163"/>
                  </a:lnTo>
                  <a:lnTo>
                    <a:pt x="33" y="157"/>
                  </a:lnTo>
                  <a:lnTo>
                    <a:pt x="25" y="149"/>
                  </a:lnTo>
                  <a:lnTo>
                    <a:pt x="18" y="141"/>
                  </a:lnTo>
                  <a:lnTo>
                    <a:pt x="12" y="132"/>
                  </a:lnTo>
                  <a:lnTo>
                    <a:pt x="7" y="122"/>
                  </a:lnTo>
                  <a:lnTo>
                    <a:pt x="4" y="112"/>
                  </a:lnTo>
                  <a:lnTo>
                    <a:pt x="1" y="100"/>
                  </a:lnTo>
                  <a:lnTo>
                    <a:pt x="0" y="89"/>
                  </a:lnTo>
                  <a:lnTo>
                    <a:pt x="2" y="70"/>
                  </a:lnTo>
                  <a:lnTo>
                    <a:pt x="7" y="54"/>
                  </a:lnTo>
                  <a:lnTo>
                    <a:pt x="15" y="39"/>
                  </a:lnTo>
                  <a:lnTo>
                    <a:pt x="25" y="26"/>
                  </a:lnTo>
                  <a:lnTo>
                    <a:pt x="38" y="15"/>
                  </a:lnTo>
                  <a:lnTo>
                    <a:pt x="53" y="7"/>
                  </a:lnTo>
                  <a:lnTo>
                    <a:pt x="70" y="3"/>
                  </a:lnTo>
                  <a:lnTo>
                    <a:pt x="8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3" name="Freeform 11"/>
            <p:cNvSpPr>
              <a:spLocks/>
            </p:cNvSpPr>
            <p:nvPr/>
          </p:nvSpPr>
          <p:spPr bwMode="auto">
            <a:xfrm>
              <a:off x="2765" y="2155"/>
              <a:ext cx="288" cy="278"/>
            </a:xfrm>
            <a:custGeom>
              <a:avLst/>
              <a:gdLst/>
              <a:ahLst/>
              <a:cxnLst>
                <a:cxn ang="0">
                  <a:pos x="155" y="33"/>
                </a:cxn>
                <a:cxn ang="0">
                  <a:pos x="107" y="76"/>
                </a:cxn>
                <a:cxn ang="0">
                  <a:pos x="70" y="129"/>
                </a:cxn>
                <a:cxn ang="0">
                  <a:pos x="47" y="187"/>
                </a:cxn>
                <a:cxn ang="0">
                  <a:pos x="39" y="252"/>
                </a:cxn>
                <a:cxn ang="0">
                  <a:pos x="45" y="305"/>
                </a:cxn>
                <a:cxn ang="0">
                  <a:pos x="60" y="355"/>
                </a:cxn>
                <a:cxn ang="0">
                  <a:pos x="84" y="400"/>
                </a:cxn>
                <a:cxn ang="0">
                  <a:pos x="116" y="439"/>
                </a:cxn>
                <a:cxn ang="0">
                  <a:pos x="155" y="471"/>
                </a:cxn>
                <a:cxn ang="0">
                  <a:pos x="200" y="495"/>
                </a:cxn>
                <a:cxn ang="0">
                  <a:pos x="250" y="510"/>
                </a:cxn>
                <a:cxn ang="0">
                  <a:pos x="303" y="516"/>
                </a:cxn>
                <a:cxn ang="0">
                  <a:pos x="340" y="514"/>
                </a:cxn>
                <a:cxn ang="0">
                  <a:pos x="375" y="506"/>
                </a:cxn>
                <a:cxn ang="0">
                  <a:pos x="410" y="493"/>
                </a:cxn>
                <a:cxn ang="0">
                  <a:pos x="442" y="477"/>
                </a:cxn>
                <a:cxn ang="0">
                  <a:pos x="471" y="455"/>
                </a:cxn>
                <a:cxn ang="0">
                  <a:pos x="497" y="431"/>
                </a:cxn>
                <a:cxn ang="0">
                  <a:pos x="520" y="402"/>
                </a:cxn>
                <a:cxn ang="0">
                  <a:pos x="539" y="370"/>
                </a:cxn>
                <a:cxn ang="0">
                  <a:pos x="564" y="406"/>
                </a:cxn>
                <a:cxn ang="0">
                  <a:pos x="540" y="442"/>
                </a:cxn>
                <a:cxn ang="0">
                  <a:pos x="512" y="473"/>
                </a:cxn>
                <a:cxn ang="0">
                  <a:pos x="480" y="500"/>
                </a:cxn>
                <a:cxn ang="0">
                  <a:pos x="444" y="522"/>
                </a:cxn>
                <a:cxn ang="0">
                  <a:pos x="406" y="538"/>
                </a:cxn>
                <a:cxn ang="0">
                  <a:pos x="366" y="549"/>
                </a:cxn>
                <a:cxn ang="0">
                  <a:pos x="325" y="555"/>
                </a:cxn>
                <a:cxn ang="0">
                  <a:pos x="272" y="555"/>
                </a:cxn>
                <a:cxn ang="0">
                  <a:pos x="213" y="542"/>
                </a:cxn>
                <a:cxn ang="0">
                  <a:pos x="159" y="519"/>
                </a:cxn>
                <a:cxn ang="0">
                  <a:pos x="110" y="486"/>
                </a:cxn>
                <a:cxn ang="0">
                  <a:pos x="69" y="446"/>
                </a:cxn>
                <a:cxn ang="0">
                  <a:pos x="37" y="396"/>
                </a:cxn>
                <a:cxn ang="0">
                  <a:pos x="14" y="342"/>
                </a:cxn>
                <a:cxn ang="0">
                  <a:pos x="1" y="283"/>
                </a:cxn>
                <a:cxn ang="0">
                  <a:pos x="2" y="214"/>
                </a:cxn>
                <a:cxn ang="0">
                  <a:pos x="19" y="143"/>
                </a:cxn>
                <a:cxn ang="0">
                  <a:pos x="54" y="78"/>
                </a:cxn>
                <a:cxn ang="0">
                  <a:pos x="103" y="23"/>
                </a:cxn>
              </a:cxnLst>
              <a:rect l="0" t="0" r="r" b="b"/>
              <a:pathLst>
                <a:path w="574" h="556">
                  <a:moveTo>
                    <a:pt x="133" y="0"/>
                  </a:moveTo>
                  <a:lnTo>
                    <a:pt x="155" y="33"/>
                  </a:lnTo>
                  <a:lnTo>
                    <a:pt x="130" y="53"/>
                  </a:lnTo>
                  <a:lnTo>
                    <a:pt x="107" y="76"/>
                  </a:lnTo>
                  <a:lnTo>
                    <a:pt x="86" y="101"/>
                  </a:lnTo>
                  <a:lnTo>
                    <a:pt x="70" y="129"/>
                  </a:lnTo>
                  <a:lnTo>
                    <a:pt x="56" y="158"/>
                  </a:lnTo>
                  <a:lnTo>
                    <a:pt x="47" y="187"/>
                  </a:lnTo>
                  <a:lnTo>
                    <a:pt x="41" y="220"/>
                  </a:lnTo>
                  <a:lnTo>
                    <a:pt x="39" y="252"/>
                  </a:lnTo>
                  <a:lnTo>
                    <a:pt x="40" y="279"/>
                  </a:lnTo>
                  <a:lnTo>
                    <a:pt x="45" y="305"/>
                  </a:lnTo>
                  <a:lnTo>
                    <a:pt x="51" y="330"/>
                  </a:lnTo>
                  <a:lnTo>
                    <a:pt x="60" y="355"/>
                  </a:lnTo>
                  <a:lnTo>
                    <a:pt x="71" y="378"/>
                  </a:lnTo>
                  <a:lnTo>
                    <a:pt x="84" y="400"/>
                  </a:lnTo>
                  <a:lnTo>
                    <a:pt x="99" y="419"/>
                  </a:lnTo>
                  <a:lnTo>
                    <a:pt x="116" y="439"/>
                  </a:lnTo>
                  <a:lnTo>
                    <a:pt x="136" y="456"/>
                  </a:lnTo>
                  <a:lnTo>
                    <a:pt x="155" y="471"/>
                  </a:lnTo>
                  <a:lnTo>
                    <a:pt x="177" y="484"/>
                  </a:lnTo>
                  <a:lnTo>
                    <a:pt x="200" y="495"/>
                  </a:lnTo>
                  <a:lnTo>
                    <a:pt x="224" y="504"/>
                  </a:lnTo>
                  <a:lnTo>
                    <a:pt x="250" y="510"/>
                  </a:lnTo>
                  <a:lnTo>
                    <a:pt x="276" y="515"/>
                  </a:lnTo>
                  <a:lnTo>
                    <a:pt x="303" y="516"/>
                  </a:lnTo>
                  <a:lnTo>
                    <a:pt x="321" y="515"/>
                  </a:lnTo>
                  <a:lnTo>
                    <a:pt x="340" y="514"/>
                  </a:lnTo>
                  <a:lnTo>
                    <a:pt x="358" y="510"/>
                  </a:lnTo>
                  <a:lnTo>
                    <a:pt x="375" y="506"/>
                  </a:lnTo>
                  <a:lnTo>
                    <a:pt x="392" y="500"/>
                  </a:lnTo>
                  <a:lnTo>
                    <a:pt x="410" y="493"/>
                  </a:lnTo>
                  <a:lnTo>
                    <a:pt x="426" y="486"/>
                  </a:lnTo>
                  <a:lnTo>
                    <a:pt x="442" y="477"/>
                  </a:lnTo>
                  <a:lnTo>
                    <a:pt x="457" y="466"/>
                  </a:lnTo>
                  <a:lnTo>
                    <a:pt x="471" y="455"/>
                  </a:lnTo>
                  <a:lnTo>
                    <a:pt x="485" y="443"/>
                  </a:lnTo>
                  <a:lnTo>
                    <a:pt x="497" y="431"/>
                  </a:lnTo>
                  <a:lnTo>
                    <a:pt x="509" y="417"/>
                  </a:lnTo>
                  <a:lnTo>
                    <a:pt x="520" y="402"/>
                  </a:lnTo>
                  <a:lnTo>
                    <a:pt x="530" y="386"/>
                  </a:lnTo>
                  <a:lnTo>
                    <a:pt x="539" y="370"/>
                  </a:lnTo>
                  <a:lnTo>
                    <a:pt x="574" y="388"/>
                  </a:lnTo>
                  <a:lnTo>
                    <a:pt x="564" y="406"/>
                  </a:lnTo>
                  <a:lnTo>
                    <a:pt x="553" y="425"/>
                  </a:lnTo>
                  <a:lnTo>
                    <a:pt x="540" y="442"/>
                  </a:lnTo>
                  <a:lnTo>
                    <a:pt x="526" y="458"/>
                  </a:lnTo>
                  <a:lnTo>
                    <a:pt x="512" y="473"/>
                  </a:lnTo>
                  <a:lnTo>
                    <a:pt x="496" y="487"/>
                  </a:lnTo>
                  <a:lnTo>
                    <a:pt x="480" y="500"/>
                  </a:lnTo>
                  <a:lnTo>
                    <a:pt x="463" y="511"/>
                  </a:lnTo>
                  <a:lnTo>
                    <a:pt x="444" y="522"/>
                  </a:lnTo>
                  <a:lnTo>
                    <a:pt x="426" y="531"/>
                  </a:lnTo>
                  <a:lnTo>
                    <a:pt x="406" y="538"/>
                  </a:lnTo>
                  <a:lnTo>
                    <a:pt x="387" y="545"/>
                  </a:lnTo>
                  <a:lnTo>
                    <a:pt x="366" y="549"/>
                  </a:lnTo>
                  <a:lnTo>
                    <a:pt x="345" y="553"/>
                  </a:lnTo>
                  <a:lnTo>
                    <a:pt x="325" y="555"/>
                  </a:lnTo>
                  <a:lnTo>
                    <a:pt x="303" y="556"/>
                  </a:lnTo>
                  <a:lnTo>
                    <a:pt x="272" y="555"/>
                  </a:lnTo>
                  <a:lnTo>
                    <a:pt x="242" y="551"/>
                  </a:lnTo>
                  <a:lnTo>
                    <a:pt x="213" y="542"/>
                  </a:lnTo>
                  <a:lnTo>
                    <a:pt x="185" y="532"/>
                  </a:lnTo>
                  <a:lnTo>
                    <a:pt x="159" y="519"/>
                  </a:lnTo>
                  <a:lnTo>
                    <a:pt x="133" y="504"/>
                  </a:lnTo>
                  <a:lnTo>
                    <a:pt x="110" y="486"/>
                  </a:lnTo>
                  <a:lnTo>
                    <a:pt x="89" y="466"/>
                  </a:lnTo>
                  <a:lnTo>
                    <a:pt x="69" y="446"/>
                  </a:lnTo>
                  <a:lnTo>
                    <a:pt x="52" y="421"/>
                  </a:lnTo>
                  <a:lnTo>
                    <a:pt x="37" y="396"/>
                  </a:lnTo>
                  <a:lnTo>
                    <a:pt x="24" y="370"/>
                  </a:lnTo>
                  <a:lnTo>
                    <a:pt x="14" y="342"/>
                  </a:lnTo>
                  <a:lnTo>
                    <a:pt x="6" y="313"/>
                  </a:lnTo>
                  <a:lnTo>
                    <a:pt x="1" y="283"/>
                  </a:lnTo>
                  <a:lnTo>
                    <a:pt x="0" y="252"/>
                  </a:lnTo>
                  <a:lnTo>
                    <a:pt x="2" y="214"/>
                  </a:lnTo>
                  <a:lnTo>
                    <a:pt x="9" y="178"/>
                  </a:lnTo>
                  <a:lnTo>
                    <a:pt x="19" y="143"/>
                  </a:lnTo>
                  <a:lnTo>
                    <a:pt x="36" y="109"/>
                  </a:lnTo>
                  <a:lnTo>
                    <a:pt x="54" y="78"/>
                  </a:lnTo>
                  <a:lnTo>
                    <a:pt x="77" y="49"/>
                  </a:lnTo>
                  <a:lnTo>
                    <a:pt x="103" y="23"/>
                  </a:lnTo>
                  <a:lnTo>
                    <a:pt x="13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Assistive Technology</a:t>
            </a:r>
            <a:endParaRPr lang="en-US" b="1" dirty="0"/>
          </a:p>
        </p:txBody>
      </p:sp>
      <p:sp>
        <p:nvSpPr>
          <p:cNvPr id="3" name="Content Placeholder 2"/>
          <p:cNvSpPr>
            <a:spLocks noGrp="1"/>
          </p:cNvSpPr>
          <p:nvPr>
            <p:ph sz="quarter" idx="1"/>
          </p:nvPr>
        </p:nvSpPr>
        <p:spPr/>
        <p:txBody>
          <a:bodyPr/>
          <a:lstStyle/>
          <a:p>
            <a:endParaRPr lang="en-US" dirty="0"/>
          </a:p>
          <a:p>
            <a:pPr>
              <a:buNone/>
            </a:pPr>
            <a:r>
              <a:rPr lang="en-US" dirty="0" smtClean="0"/>
              <a:t>	 </a:t>
            </a:r>
            <a:r>
              <a:rPr lang="en-US" b="1" dirty="0"/>
              <a:t>Assistive Technology (AT): </a:t>
            </a:r>
            <a:r>
              <a:rPr lang="en-US" dirty="0"/>
              <a:t>Any item, piece of equipment, or system that helps kids with disabilities bypass, work around, or compensate for specific learning deficits. </a:t>
            </a:r>
          </a:p>
        </p:txBody>
      </p:sp>
      <p:pic>
        <p:nvPicPr>
          <p:cNvPr id="4098" name="Picture 2" descr="C:\Program Files\Microsoft Office\MEDIA\CAGCAT10\j0251301.wmf"/>
          <p:cNvPicPr>
            <a:picLocks noChangeAspect="1" noChangeArrowheads="1"/>
          </p:cNvPicPr>
          <p:nvPr/>
        </p:nvPicPr>
        <p:blipFill>
          <a:blip r:embed="rId3"/>
          <a:srcRect/>
          <a:stretch>
            <a:fillRect/>
          </a:stretch>
        </p:blipFill>
        <p:spPr bwMode="auto">
          <a:xfrm>
            <a:off x="3200400" y="3581400"/>
            <a:ext cx="2971800" cy="2286000"/>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Mainstreaming</a:t>
            </a:r>
            <a:endParaRPr lang="en-US" b="1" dirty="0"/>
          </a:p>
        </p:txBody>
      </p:sp>
      <p:sp>
        <p:nvSpPr>
          <p:cNvPr id="3" name="Content Placeholder 2"/>
          <p:cNvSpPr>
            <a:spLocks noGrp="1"/>
          </p:cNvSpPr>
          <p:nvPr>
            <p:ph sz="quarter" idx="1"/>
          </p:nvPr>
        </p:nvSpPr>
        <p:spPr/>
        <p:txBody>
          <a:bodyPr/>
          <a:lstStyle/>
          <a:p>
            <a:pPr>
              <a:buNone/>
            </a:pPr>
            <a:r>
              <a:rPr lang="en-US" dirty="0" smtClean="0"/>
              <a:t>	</a:t>
            </a:r>
            <a:r>
              <a:rPr lang="en-US" b="1" dirty="0" smtClean="0"/>
              <a:t>Mainstreaming</a:t>
            </a:r>
            <a:r>
              <a:rPr lang="en-US" b="1" dirty="0"/>
              <a:t>:</a:t>
            </a:r>
            <a:r>
              <a:rPr lang="en-US" dirty="0"/>
              <a:t> A term which refers to the time a special education student participates in chronologically age-appropriate general education activities, either academic or nonacademic (e.g., math and reading or lunch, recess, and art). </a:t>
            </a:r>
          </a:p>
        </p:txBody>
      </p:sp>
      <p:pic>
        <p:nvPicPr>
          <p:cNvPr id="5122" name="Picture 2" descr="C:\Documents and Settings\lab-coe129\Local Settings\Temporary Internet Files\Content.IE5\XJGO3TFG\MP900439573[1].jpg"/>
          <p:cNvPicPr>
            <a:picLocks noChangeAspect="1" noChangeArrowheads="1"/>
          </p:cNvPicPr>
          <p:nvPr/>
        </p:nvPicPr>
        <p:blipFill>
          <a:blip r:embed="rId3"/>
          <a:srcRect/>
          <a:stretch>
            <a:fillRect/>
          </a:stretch>
        </p:blipFill>
        <p:spPr bwMode="auto">
          <a:xfrm>
            <a:off x="2667000" y="3886200"/>
            <a:ext cx="3276600" cy="2743200"/>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Inclusion</a:t>
            </a:r>
            <a:endParaRPr lang="en-US" b="1" dirty="0"/>
          </a:p>
        </p:txBody>
      </p:sp>
      <p:sp>
        <p:nvSpPr>
          <p:cNvPr id="3" name="Content Placeholder 2"/>
          <p:cNvSpPr>
            <a:spLocks noGrp="1"/>
          </p:cNvSpPr>
          <p:nvPr>
            <p:ph sz="quarter" idx="1"/>
          </p:nvPr>
        </p:nvSpPr>
        <p:spPr/>
        <p:txBody>
          <a:bodyPr/>
          <a:lstStyle/>
          <a:p>
            <a:pPr>
              <a:buNone/>
            </a:pPr>
            <a:r>
              <a:rPr lang="en-US" dirty="0" smtClean="0"/>
              <a:t>	</a:t>
            </a:r>
            <a:r>
              <a:rPr lang="en-US" b="1" dirty="0" smtClean="0"/>
              <a:t>Inclusion</a:t>
            </a:r>
            <a:r>
              <a:rPr lang="en-US" b="1" dirty="0"/>
              <a:t>:</a:t>
            </a:r>
            <a:r>
              <a:rPr lang="en-US" dirty="0"/>
              <a:t> Bringing the services to the child rather than bringing the child to the services. Involvement in mainstream activities comparable to those provided general education students is the </a:t>
            </a:r>
            <a:r>
              <a:rPr lang="en-US" dirty="0" smtClean="0"/>
              <a:t>focus.</a:t>
            </a:r>
            <a:endParaRPr lang="en-US" dirty="0"/>
          </a:p>
        </p:txBody>
      </p:sp>
      <p:pic>
        <p:nvPicPr>
          <p:cNvPr id="6147" name="Picture 3" descr="C:\Documents and Settings\lab-coe129\Local Settings\Temporary Internet Files\Content.IE5\XJGO3TFG\MC900089060[1].wmf"/>
          <p:cNvPicPr>
            <a:picLocks noChangeAspect="1" noChangeArrowheads="1"/>
          </p:cNvPicPr>
          <p:nvPr/>
        </p:nvPicPr>
        <p:blipFill>
          <a:blip r:embed="rId3"/>
          <a:srcRect/>
          <a:stretch>
            <a:fillRect/>
          </a:stretch>
        </p:blipFill>
        <p:spPr bwMode="auto">
          <a:xfrm>
            <a:off x="2819400" y="3733800"/>
            <a:ext cx="3352800" cy="2286000"/>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Assistive Technology Device</a:t>
            </a:r>
            <a:endParaRPr lang="en-US" b="1" dirty="0"/>
          </a:p>
        </p:txBody>
      </p:sp>
      <p:sp>
        <p:nvSpPr>
          <p:cNvPr id="3" name="Content Placeholder 2"/>
          <p:cNvSpPr>
            <a:spLocks noGrp="1"/>
          </p:cNvSpPr>
          <p:nvPr>
            <p:ph sz="quarter" idx="1"/>
          </p:nvPr>
        </p:nvSpPr>
        <p:spPr/>
        <p:txBody>
          <a:bodyPr>
            <a:normAutofit fontScale="85000" lnSpcReduction="20000"/>
          </a:bodyPr>
          <a:lstStyle/>
          <a:p>
            <a:r>
              <a:rPr lang="en-US" b="1" dirty="0" smtClean="0"/>
              <a:t>Assistive Technology devices </a:t>
            </a:r>
            <a:r>
              <a:rPr lang="en-US" dirty="0" smtClean="0"/>
              <a:t>can help improve physical or mental functioning, overcome a disorder or impairment, help prevent the worsening of a condition, strengthen a physical or mental weakness, help improve a person's capacity to learn, or even replace a missing limb.</a:t>
            </a:r>
          </a:p>
          <a:p>
            <a:r>
              <a:rPr lang="en-US" b="1" dirty="0" smtClean="0"/>
              <a:t>An assistive technology (AT) device</a:t>
            </a:r>
            <a:r>
              <a:rPr lang="en-US" dirty="0" smtClean="0"/>
              <a:t> includes any item, piece of equipment, or product system that is used to increase, maintain, or improve the functioning of individuals with disabilities. It may be purchased commercially off the shelf, modified, or customized. The term does not include a medical device that is surgically implanted, or the replacement of such a device. AT devices range from low tech, such as a magnifying glass to high tech, such as a computer that responds to touch and allows a child to communicate more effectively.</a:t>
            </a:r>
          </a:p>
          <a:p>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 tech, low tech, &amp; high tech</a:t>
            </a:r>
            <a:endParaRPr lang="en-US" b="1" dirty="0"/>
          </a:p>
        </p:txBody>
      </p:sp>
      <p:sp>
        <p:nvSpPr>
          <p:cNvPr id="3" name="Content Placeholder 2"/>
          <p:cNvSpPr>
            <a:spLocks noGrp="1"/>
          </p:cNvSpPr>
          <p:nvPr>
            <p:ph sz="quarter" idx="1"/>
          </p:nvPr>
        </p:nvSpPr>
        <p:spPr/>
        <p:txBody>
          <a:bodyPr>
            <a:normAutofit fontScale="77500" lnSpcReduction="20000"/>
          </a:bodyPr>
          <a:lstStyle/>
          <a:p>
            <a:r>
              <a:rPr lang="en-US" b="1" dirty="0" smtClean="0"/>
              <a:t>high tech: </a:t>
            </a:r>
            <a:r>
              <a:rPr lang="en-US" dirty="0" smtClean="0"/>
              <a:t>use of electronics or computers as a solution. Computerized VOCAs that vary from single purpose appliance-like systems to multipurpose computer-based communication aids. Typically high-tech systems require training and ongoing support to operate the devices (e.g., Video Cameras, Computers and Adaptive Hardware, Complex Voice Output Devices).</a:t>
            </a:r>
          </a:p>
          <a:p>
            <a:r>
              <a:rPr lang="en-US" b="1" dirty="0" smtClean="0"/>
              <a:t> low tech: </a:t>
            </a:r>
            <a:r>
              <a:rPr lang="en-US" dirty="0" smtClean="0"/>
              <a:t>indicates use of low cost non-electronic solutions. Simple paper or object based systems, i.e. do not require a battery. (e.g., Talking Mats, Dry Erase Boards, Clipboards, 3-Ring Binders, Manila File Folders, Photo Albums, Laminated PCS/Photographs, Highlight tape).</a:t>
            </a:r>
          </a:p>
          <a:p>
            <a:r>
              <a:rPr lang="en-US" b="1" dirty="0" smtClean="0"/>
              <a:t>No tech</a:t>
            </a:r>
            <a:r>
              <a:rPr lang="en-US" dirty="0" smtClean="0"/>
              <a:t>: refers to any assistive device that is not electronic. No-tech items range from a piece of foam glued onto the corners of book pages to make turning easier to a study carrel to reduce distraction.</a:t>
            </a:r>
          </a:p>
          <a:p>
            <a:endParaRPr lang="en-US" dirty="0" smtClean="0"/>
          </a:p>
          <a:p>
            <a:endParaRPr lang="en-US" dirty="0" smtClean="0"/>
          </a:p>
          <a:p>
            <a:endParaRPr lang="en-U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377</TotalTime>
  <Words>1450</Words>
  <Application>Microsoft Office PowerPoint</Application>
  <PresentationFormat>On-screen Show (4:3)</PresentationFormat>
  <Paragraphs>152</Paragraphs>
  <Slides>24</Slides>
  <Notes>23</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Civic</vt:lpstr>
      <vt:lpstr>Out-the-box     with Technology, Inc.</vt:lpstr>
      <vt:lpstr>Impairment</vt:lpstr>
      <vt:lpstr>Disability </vt:lpstr>
      <vt:lpstr>Handicap</vt:lpstr>
      <vt:lpstr>Assistive Technology</vt:lpstr>
      <vt:lpstr>Mainstreaming</vt:lpstr>
      <vt:lpstr>Inclusion</vt:lpstr>
      <vt:lpstr>Assistive Technology Device</vt:lpstr>
      <vt:lpstr>No tech, low tech, &amp; high tech</vt:lpstr>
      <vt:lpstr>Alternative keyboard</vt:lpstr>
      <vt:lpstr>FM amplification system</vt:lpstr>
      <vt:lpstr>Joystick</vt:lpstr>
      <vt:lpstr>Optical character recognition</vt:lpstr>
      <vt:lpstr>Screen reader</vt:lpstr>
      <vt:lpstr>Switch</vt:lpstr>
      <vt:lpstr>Web accessibility</vt:lpstr>
      <vt:lpstr>Legal Directives</vt:lpstr>
      <vt:lpstr>Universal Design for Learning</vt:lpstr>
      <vt:lpstr>10 Strategies for Technology Integration Strategies for Special Education students </vt:lpstr>
      <vt:lpstr>Technology Integration Strategies for Special Education Students</vt:lpstr>
      <vt:lpstr>Technology Integration Strategies for Special Education Students cont…</vt:lpstr>
      <vt:lpstr>Technology Integration Strategies for Special Education Students cont…</vt:lpstr>
      <vt:lpstr>Technology Integration Strategies for Special Education Students cont…</vt:lpstr>
      <vt:lpstr>Resources</vt:lpstr>
    </vt:vector>
  </TitlesOfParts>
  <Company>UWA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WEB-QUEST  Group II</dc:title>
  <dc:creator>ws-is</dc:creator>
  <cp:lastModifiedBy>ws-is</cp:lastModifiedBy>
  <cp:revision>43</cp:revision>
  <dcterms:created xsi:type="dcterms:W3CDTF">2010-06-22T20:43:15Z</dcterms:created>
  <dcterms:modified xsi:type="dcterms:W3CDTF">2010-07-06T20:32:33Z</dcterms:modified>
</cp:coreProperties>
</file>